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CF6D8-1173-40BE-9105-0E3D5CDDB150}"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tr-TR"/>
        </a:p>
      </dgm:t>
    </dgm:pt>
    <dgm:pt modelId="{5815FF77-E505-48AB-8FDA-8D1E11B65732}">
      <dgm:prSet phldrT="[Metin]"/>
      <dgm:spPr/>
      <dgm:t>
        <a:bodyPr/>
        <a:lstStyle/>
        <a:p>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Bilişim Teknolojileri</a:t>
          </a:r>
          <a:endParaRPr lang="tr-TR" dirty="0"/>
        </a:p>
      </dgm:t>
    </dgm:pt>
    <dgm:pt modelId="{2F736E0F-E423-403C-B30C-3B010DF99835}" type="parTrans" cxnId="{418F72CB-C55B-4C45-9D5E-7180184F2CE3}">
      <dgm:prSet/>
      <dgm:spPr/>
      <dgm:t>
        <a:bodyPr/>
        <a:lstStyle/>
        <a:p>
          <a:endParaRPr lang="tr-TR"/>
        </a:p>
      </dgm:t>
    </dgm:pt>
    <dgm:pt modelId="{2D877BD4-0BA2-414D-A5B4-AA88AF2BD38D}" type="sibTrans" cxnId="{418F72CB-C55B-4C45-9D5E-7180184F2CE3}">
      <dgm:prSet/>
      <dgm:spPr/>
      <dgm:t>
        <a:bodyPr/>
        <a:lstStyle/>
        <a:p>
          <a:endParaRPr lang="tr-TR"/>
        </a:p>
      </dgm:t>
    </dgm:pt>
    <dgm:pt modelId="{788F4089-6AC1-4195-BA01-29A9AFC10563}">
      <dgm:prSet phldrT="[Metin]"/>
      <dgm:spPr/>
      <dgm:t>
        <a:bodyPr/>
        <a:lstStyle/>
        <a:p>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Muhasebe ve Finansman</a:t>
          </a:r>
          <a:endParaRPr lang="tr-TR" dirty="0"/>
        </a:p>
      </dgm:t>
    </dgm:pt>
    <dgm:pt modelId="{9E8020AF-4ABD-40EC-A5F6-AF71FA7ED7DE}" type="parTrans" cxnId="{9D609D06-3680-4646-B409-098F0D3C89DF}">
      <dgm:prSet/>
      <dgm:spPr/>
      <dgm:t>
        <a:bodyPr/>
        <a:lstStyle/>
        <a:p>
          <a:endParaRPr lang="tr-TR"/>
        </a:p>
      </dgm:t>
    </dgm:pt>
    <dgm:pt modelId="{79BCD717-112F-431C-A820-9BFCC26AF623}" type="sibTrans" cxnId="{9D609D06-3680-4646-B409-098F0D3C89DF}">
      <dgm:prSet/>
      <dgm:spPr/>
      <dgm:t>
        <a:bodyPr/>
        <a:lstStyle/>
        <a:p>
          <a:endParaRPr lang="tr-TR"/>
        </a:p>
      </dgm:t>
    </dgm:pt>
    <dgm:pt modelId="{232FECDE-6AC1-468F-A5D4-91135E1FE107}">
      <dgm:prSet phldrT="[Metin]"/>
      <dgm:spPr/>
      <dgm:t>
        <a:bodyPr/>
        <a:lstStyle/>
        <a:p>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 Gıda  Teknolojisi</a:t>
          </a:r>
          <a:endParaRPr lang="tr-TR" dirty="0"/>
        </a:p>
      </dgm:t>
    </dgm:pt>
    <dgm:pt modelId="{1C2C61E4-A91C-4BA4-BF58-00147AD1881F}" type="parTrans" cxnId="{4E298EF4-AC44-49C6-A853-793A7F67331D}">
      <dgm:prSet/>
      <dgm:spPr/>
      <dgm:t>
        <a:bodyPr/>
        <a:lstStyle/>
        <a:p>
          <a:endParaRPr lang="tr-TR"/>
        </a:p>
      </dgm:t>
    </dgm:pt>
    <dgm:pt modelId="{8CF41C8B-AA8B-4C3C-BD0B-B7D550CAD541}" type="sibTrans" cxnId="{4E298EF4-AC44-49C6-A853-793A7F67331D}">
      <dgm:prSet/>
      <dgm:spPr/>
      <dgm:t>
        <a:bodyPr/>
        <a:lstStyle/>
        <a:p>
          <a:endParaRPr lang="tr-TR"/>
        </a:p>
      </dgm:t>
    </dgm:pt>
    <dgm:pt modelId="{0A1D36C3-66CA-4BDB-9D1F-487CB5A57351}">
      <dgm:prSet phldrT="[Metin]"/>
      <dgm:spPr/>
      <dgm:t>
        <a:bodyPr/>
        <a:lstStyle/>
        <a:p>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 </a:t>
          </a:r>
          <a:r>
            <a:rPr lang="tr-T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Çocuk Gelişimi</a:t>
          </a:r>
          <a:endParaRPr lang="tr-TR" dirty="0"/>
        </a:p>
      </dgm:t>
    </dgm:pt>
    <dgm:pt modelId="{586AE714-4E8B-42CD-972B-3E4F9EDF428C}" type="parTrans" cxnId="{2DE3C375-9137-4636-9A7B-E2D32D86F8BF}">
      <dgm:prSet/>
      <dgm:spPr/>
      <dgm:t>
        <a:bodyPr/>
        <a:lstStyle/>
        <a:p>
          <a:endParaRPr lang="tr-TR"/>
        </a:p>
      </dgm:t>
    </dgm:pt>
    <dgm:pt modelId="{2EC9E104-B50D-41B6-84CB-587555F15F18}" type="sibTrans" cxnId="{2DE3C375-9137-4636-9A7B-E2D32D86F8BF}">
      <dgm:prSet/>
      <dgm:spPr/>
      <dgm:t>
        <a:bodyPr/>
        <a:lstStyle/>
        <a:p>
          <a:endParaRPr lang="tr-TR"/>
        </a:p>
      </dgm:t>
    </dgm:pt>
    <dgm:pt modelId="{AD49760C-0F33-4FED-9D4B-E40BAEA7D7E6}" type="pres">
      <dgm:prSet presAssocID="{83BCF6D8-1173-40BE-9105-0E3D5CDDB150}" presName="linear" presStyleCnt="0">
        <dgm:presLayoutVars>
          <dgm:dir/>
          <dgm:animLvl val="lvl"/>
          <dgm:resizeHandles val="exact"/>
        </dgm:presLayoutVars>
      </dgm:prSet>
      <dgm:spPr/>
      <dgm:t>
        <a:bodyPr/>
        <a:lstStyle/>
        <a:p>
          <a:endParaRPr lang="tr-TR"/>
        </a:p>
      </dgm:t>
    </dgm:pt>
    <dgm:pt modelId="{54AA7D75-F2BE-46BB-AB5C-28398CD101F1}" type="pres">
      <dgm:prSet presAssocID="{5815FF77-E505-48AB-8FDA-8D1E11B65732}" presName="parentLin" presStyleCnt="0"/>
      <dgm:spPr/>
    </dgm:pt>
    <dgm:pt modelId="{D37765F5-0552-4811-B916-6BA18E3FAF40}" type="pres">
      <dgm:prSet presAssocID="{5815FF77-E505-48AB-8FDA-8D1E11B65732}" presName="parentLeftMargin" presStyleLbl="node1" presStyleIdx="0" presStyleCnt="4"/>
      <dgm:spPr/>
      <dgm:t>
        <a:bodyPr/>
        <a:lstStyle/>
        <a:p>
          <a:endParaRPr lang="tr-TR"/>
        </a:p>
      </dgm:t>
    </dgm:pt>
    <dgm:pt modelId="{815C3480-1E19-48C5-A432-0ED90D732B58}" type="pres">
      <dgm:prSet presAssocID="{5815FF77-E505-48AB-8FDA-8D1E11B65732}" presName="parentText" presStyleLbl="node1" presStyleIdx="0" presStyleCnt="4">
        <dgm:presLayoutVars>
          <dgm:chMax val="0"/>
          <dgm:bulletEnabled val="1"/>
        </dgm:presLayoutVars>
      </dgm:prSet>
      <dgm:spPr/>
      <dgm:t>
        <a:bodyPr/>
        <a:lstStyle/>
        <a:p>
          <a:endParaRPr lang="tr-TR"/>
        </a:p>
      </dgm:t>
    </dgm:pt>
    <dgm:pt modelId="{4F21E0EE-77EF-4BAB-A97D-07ED3059C68F}" type="pres">
      <dgm:prSet presAssocID="{5815FF77-E505-48AB-8FDA-8D1E11B65732}" presName="negativeSpace" presStyleCnt="0"/>
      <dgm:spPr/>
    </dgm:pt>
    <dgm:pt modelId="{F456F6A4-B5EE-412E-9FC6-16D4A6F1445F}" type="pres">
      <dgm:prSet presAssocID="{5815FF77-E505-48AB-8FDA-8D1E11B65732}" presName="childText" presStyleLbl="conFgAcc1" presStyleIdx="0" presStyleCnt="4">
        <dgm:presLayoutVars>
          <dgm:bulletEnabled val="1"/>
        </dgm:presLayoutVars>
      </dgm:prSet>
      <dgm:spPr/>
    </dgm:pt>
    <dgm:pt modelId="{0B919614-924F-4C1E-9EF3-35714F3BA8F3}" type="pres">
      <dgm:prSet presAssocID="{2D877BD4-0BA2-414D-A5B4-AA88AF2BD38D}" presName="spaceBetweenRectangles" presStyleCnt="0"/>
      <dgm:spPr/>
    </dgm:pt>
    <dgm:pt modelId="{32786183-5F14-441A-B012-ED7C9CDC3C0E}" type="pres">
      <dgm:prSet presAssocID="{788F4089-6AC1-4195-BA01-29A9AFC10563}" presName="parentLin" presStyleCnt="0"/>
      <dgm:spPr/>
    </dgm:pt>
    <dgm:pt modelId="{E225B96A-0704-4A8B-B22A-FDE8EE43C583}" type="pres">
      <dgm:prSet presAssocID="{788F4089-6AC1-4195-BA01-29A9AFC10563}" presName="parentLeftMargin" presStyleLbl="node1" presStyleIdx="0" presStyleCnt="4"/>
      <dgm:spPr/>
      <dgm:t>
        <a:bodyPr/>
        <a:lstStyle/>
        <a:p>
          <a:endParaRPr lang="tr-TR"/>
        </a:p>
      </dgm:t>
    </dgm:pt>
    <dgm:pt modelId="{1D1C5D50-C89D-4212-BF31-6591B1569F93}" type="pres">
      <dgm:prSet presAssocID="{788F4089-6AC1-4195-BA01-29A9AFC10563}" presName="parentText" presStyleLbl="node1" presStyleIdx="1" presStyleCnt="4">
        <dgm:presLayoutVars>
          <dgm:chMax val="0"/>
          <dgm:bulletEnabled val="1"/>
        </dgm:presLayoutVars>
      </dgm:prSet>
      <dgm:spPr/>
      <dgm:t>
        <a:bodyPr/>
        <a:lstStyle/>
        <a:p>
          <a:endParaRPr lang="tr-TR"/>
        </a:p>
      </dgm:t>
    </dgm:pt>
    <dgm:pt modelId="{055A5381-7A16-4E2A-A9CD-88EC9C2B4817}" type="pres">
      <dgm:prSet presAssocID="{788F4089-6AC1-4195-BA01-29A9AFC10563}" presName="negativeSpace" presStyleCnt="0"/>
      <dgm:spPr/>
    </dgm:pt>
    <dgm:pt modelId="{77769231-1E03-4D3E-8006-49D5A4CD6B17}" type="pres">
      <dgm:prSet presAssocID="{788F4089-6AC1-4195-BA01-29A9AFC10563}" presName="childText" presStyleLbl="conFgAcc1" presStyleIdx="1" presStyleCnt="4">
        <dgm:presLayoutVars>
          <dgm:bulletEnabled val="1"/>
        </dgm:presLayoutVars>
      </dgm:prSet>
      <dgm:spPr/>
    </dgm:pt>
    <dgm:pt modelId="{E339881D-A108-4F00-B5A1-2C15DF2B0B0A}" type="pres">
      <dgm:prSet presAssocID="{79BCD717-112F-431C-A820-9BFCC26AF623}" presName="spaceBetweenRectangles" presStyleCnt="0"/>
      <dgm:spPr/>
    </dgm:pt>
    <dgm:pt modelId="{72BA3D2C-5D44-4975-B88A-CADF2B0E3667}" type="pres">
      <dgm:prSet presAssocID="{232FECDE-6AC1-468F-A5D4-91135E1FE107}" presName="parentLin" presStyleCnt="0"/>
      <dgm:spPr/>
    </dgm:pt>
    <dgm:pt modelId="{A9CF0261-75F0-44EE-87E7-3274D5A733E4}" type="pres">
      <dgm:prSet presAssocID="{232FECDE-6AC1-468F-A5D4-91135E1FE107}" presName="parentLeftMargin" presStyleLbl="node1" presStyleIdx="1" presStyleCnt="4"/>
      <dgm:spPr/>
      <dgm:t>
        <a:bodyPr/>
        <a:lstStyle/>
        <a:p>
          <a:endParaRPr lang="tr-TR"/>
        </a:p>
      </dgm:t>
    </dgm:pt>
    <dgm:pt modelId="{61B0AF67-E602-4C2C-9CE3-78D02B3AFF44}" type="pres">
      <dgm:prSet presAssocID="{232FECDE-6AC1-468F-A5D4-91135E1FE107}" presName="parentText" presStyleLbl="node1" presStyleIdx="2" presStyleCnt="4">
        <dgm:presLayoutVars>
          <dgm:chMax val="0"/>
          <dgm:bulletEnabled val="1"/>
        </dgm:presLayoutVars>
      </dgm:prSet>
      <dgm:spPr/>
      <dgm:t>
        <a:bodyPr/>
        <a:lstStyle/>
        <a:p>
          <a:endParaRPr lang="tr-TR"/>
        </a:p>
      </dgm:t>
    </dgm:pt>
    <dgm:pt modelId="{875D0EFE-6E8A-4917-A5B6-F37C5D2EB2B3}" type="pres">
      <dgm:prSet presAssocID="{232FECDE-6AC1-468F-A5D4-91135E1FE107}" presName="negativeSpace" presStyleCnt="0"/>
      <dgm:spPr/>
    </dgm:pt>
    <dgm:pt modelId="{D6C0F849-B767-4523-A864-0787582935A3}" type="pres">
      <dgm:prSet presAssocID="{232FECDE-6AC1-468F-A5D4-91135E1FE107}" presName="childText" presStyleLbl="conFgAcc1" presStyleIdx="2" presStyleCnt="4">
        <dgm:presLayoutVars>
          <dgm:bulletEnabled val="1"/>
        </dgm:presLayoutVars>
      </dgm:prSet>
      <dgm:spPr/>
    </dgm:pt>
    <dgm:pt modelId="{67BF9958-C1FD-42F3-BDDD-7ACEA79F0473}" type="pres">
      <dgm:prSet presAssocID="{8CF41C8B-AA8B-4C3C-BD0B-B7D550CAD541}" presName="spaceBetweenRectangles" presStyleCnt="0"/>
      <dgm:spPr/>
    </dgm:pt>
    <dgm:pt modelId="{A1FEB813-F639-4451-8414-C988ECDEA2EA}" type="pres">
      <dgm:prSet presAssocID="{0A1D36C3-66CA-4BDB-9D1F-487CB5A57351}" presName="parentLin" presStyleCnt="0"/>
      <dgm:spPr/>
    </dgm:pt>
    <dgm:pt modelId="{282E8157-DBE9-4BEC-88DA-2969F4918C71}" type="pres">
      <dgm:prSet presAssocID="{0A1D36C3-66CA-4BDB-9D1F-487CB5A57351}" presName="parentLeftMargin" presStyleLbl="node1" presStyleIdx="2" presStyleCnt="4"/>
      <dgm:spPr/>
      <dgm:t>
        <a:bodyPr/>
        <a:lstStyle/>
        <a:p>
          <a:endParaRPr lang="tr-TR"/>
        </a:p>
      </dgm:t>
    </dgm:pt>
    <dgm:pt modelId="{F04F27B5-654C-4314-90A6-BB438063B3CD}" type="pres">
      <dgm:prSet presAssocID="{0A1D36C3-66CA-4BDB-9D1F-487CB5A57351}" presName="parentText" presStyleLbl="node1" presStyleIdx="3" presStyleCnt="4">
        <dgm:presLayoutVars>
          <dgm:chMax val="0"/>
          <dgm:bulletEnabled val="1"/>
        </dgm:presLayoutVars>
      </dgm:prSet>
      <dgm:spPr/>
      <dgm:t>
        <a:bodyPr/>
        <a:lstStyle/>
        <a:p>
          <a:endParaRPr lang="tr-TR"/>
        </a:p>
      </dgm:t>
    </dgm:pt>
    <dgm:pt modelId="{4762B0C5-28F5-4370-BB9D-1E9C066ED8E7}" type="pres">
      <dgm:prSet presAssocID="{0A1D36C3-66CA-4BDB-9D1F-487CB5A57351}" presName="negativeSpace" presStyleCnt="0"/>
      <dgm:spPr/>
    </dgm:pt>
    <dgm:pt modelId="{E4D6FAA0-7953-4ECA-B53A-74FE36456080}" type="pres">
      <dgm:prSet presAssocID="{0A1D36C3-66CA-4BDB-9D1F-487CB5A57351}" presName="childText" presStyleLbl="conFgAcc1" presStyleIdx="3" presStyleCnt="4">
        <dgm:presLayoutVars>
          <dgm:bulletEnabled val="1"/>
        </dgm:presLayoutVars>
      </dgm:prSet>
      <dgm:spPr/>
    </dgm:pt>
  </dgm:ptLst>
  <dgm:cxnLst>
    <dgm:cxn modelId="{B9DFCB08-88BF-47C1-9186-4B470484CE96}" type="presOf" srcId="{232FECDE-6AC1-468F-A5D4-91135E1FE107}" destId="{61B0AF67-E602-4C2C-9CE3-78D02B3AFF44}" srcOrd="1" destOrd="0" presId="urn:microsoft.com/office/officeart/2005/8/layout/list1"/>
    <dgm:cxn modelId="{E1F3D93E-F523-4926-82BF-F6315DFA4A8E}" type="presOf" srcId="{5815FF77-E505-48AB-8FDA-8D1E11B65732}" destId="{D37765F5-0552-4811-B916-6BA18E3FAF40}" srcOrd="0" destOrd="0" presId="urn:microsoft.com/office/officeart/2005/8/layout/list1"/>
    <dgm:cxn modelId="{454B8027-C326-4435-9DF7-57BCCCD16923}" type="presOf" srcId="{788F4089-6AC1-4195-BA01-29A9AFC10563}" destId="{E225B96A-0704-4A8B-B22A-FDE8EE43C583}" srcOrd="0" destOrd="0" presId="urn:microsoft.com/office/officeart/2005/8/layout/list1"/>
    <dgm:cxn modelId="{0E461EA5-5EC8-4EE8-A057-E9270BD1234D}" type="presOf" srcId="{5815FF77-E505-48AB-8FDA-8D1E11B65732}" destId="{815C3480-1E19-48C5-A432-0ED90D732B58}" srcOrd="1" destOrd="0" presId="urn:microsoft.com/office/officeart/2005/8/layout/list1"/>
    <dgm:cxn modelId="{4E298EF4-AC44-49C6-A853-793A7F67331D}" srcId="{83BCF6D8-1173-40BE-9105-0E3D5CDDB150}" destId="{232FECDE-6AC1-468F-A5D4-91135E1FE107}" srcOrd="2" destOrd="0" parTransId="{1C2C61E4-A91C-4BA4-BF58-00147AD1881F}" sibTransId="{8CF41C8B-AA8B-4C3C-BD0B-B7D550CAD541}"/>
    <dgm:cxn modelId="{2DE3C375-9137-4636-9A7B-E2D32D86F8BF}" srcId="{83BCF6D8-1173-40BE-9105-0E3D5CDDB150}" destId="{0A1D36C3-66CA-4BDB-9D1F-487CB5A57351}" srcOrd="3" destOrd="0" parTransId="{586AE714-4E8B-42CD-972B-3E4F9EDF428C}" sibTransId="{2EC9E104-B50D-41B6-84CB-587555F15F18}"/>
    <dgm:cxn modelId="{9D609D06-3680-4646-B409-098F0D3C89DF}" srcId="{83BCF6D8-1173-40BE-9105-0E3D5CDDB150}" destId="{788F4089-6AC1-4195-BA01-29A9AFC10563}" srcOrd="1" destOrd="0" parTransId="{9E8020AF-4ABD-40EC-A5F6-AF71FA7ED7DE}" sibTransId="{79BCD717-112F-431C-A820-9BFCC26AF623}"/>
    <dgm:cxn modelId="{BE6E88AC-8A86-46A7-8D5B-F61E0EDCAB85}" type="presOf" srcId="{232FECDE-6AC1-468F-A5D4-91135E1FE107}" destId="{A9CF0261-75F0-44EE-87E7-3274D5A733E4}" srcOrd="0" destOrd="0" presId="urn:microsoft.com/office/officeart/2005/8/layout/list1"/>
    <dgm:cxn modelId="{A4C09DC3-E038-4F38-A06C-E7EAB92A75B6}" type="presOf" srcId="{0A1D36C3-66CA-4BDB-9D1F-487CB5A57351}" destId="{F04F27B5-654C-4314-90A6-BB438063B3CD}" srcOrd="1" destOrd="0" presId="urn:microsoft.com/office/officeart/2005/8/layout/list1"/>
    <dgm:cxn modelId="{418F72CB-C55B-4C45-9D5E-7180184F2CE3}" srcId="{83BCF6D8-1173-40BE-9105-0E3D5CDDB150}" destId="{5815FF77-E505-48AB-8FDA-8D1E11B65732}" srcOrd="0" destOrd="0" parTransId="{2F736E0F-E423-403C-B30C-3B010DF99835}" sibTransId="{2D877BD4-0BA2-414D-A5B4-AA88AF2BD38D}"/>
    <dgm:cxn modelId="{41F4BBD4-093F-473B-A729-A7DAAC0009A2}" type="presOf" srcId="{788F4089-6AC1-4195-BA01-29A9AFC10563}" destId="{1D1C5D50-C89D-4212-BF31-6591B1569F93}" srcOrd="1" destOrd="0" presId="urn:microsoft.com/office/officeart/2005/8/layout/list1"/>
    <dgm:cxn modelId="{3DF6D2B2-B203-4CDE-9890-47E8E8006A41}" type="presOf" srcId="{0A1D36C3-66CA-4BDB-9D1F-487CB5A57351}" destId="{282E8157-DBE9-4BEC-88DA-2969F4918C71}" srcOrd="0" destOrd="0" presId="urn:microsoft.com/office/officeart/2005/8/layout/list1"/>
    <dgm:cxn modelId="{2F49DC5B-2103-4D9A-87AD-F93E23E5EFD6}" type="presOf" srcId="{83BCF6D8-1173-40BE-9105-0E3D5CDDB150}" destId="{AD49760C-0F33-4FED-9D4B-E40BAEA7D7E6}" srcOrd="0" destOrd="0" presId="urn:microsoft.com/office/officeart/2005/8/layout/list1"/>
    <dgm:cxn modelId="{C023C538-5910-4D33-A90D-46388E167897}" type="presParOf" srcId="{AD49760C-0F33-4FED-9D4B-E40BAEA7D7E6}" destId="{54AA7D75-F2BE-46BB-AB5C-28398CD101F1}" srcOrd="0" destOrd="0" presId="urn:microsoft.com/office/officeart/2005/8/layout/list1"/>
    <dgm:cxn modelId="{AE67B761-12B6-4C19-9391-CF130AED2B9F}" type="presParOf" srcId="{54AA7D75-F2BE-46BB-AB5C-28398CD101F1}" destId="{D37765F5-0552-4811-B916-6BA18E3FAF40}" srcOrd="0" destOrd="0" presId="urn:microsoft.com/office/officeart/2005/8/layout/list1"/>
    <dgm:cxn modelId="{78F8A03A-72A9-4F49-BCA7-C26CE6DD5EC5}" type="presParOf" srcId="{54AA7D75-F2BE-46BB-AB5C-28398CD101F1}" destId="{815C3480-1E19-48C5-A432-0ED90D732B58}" srcOrd="1" destOrd="0" presId="urn:microsoft.com/office/officeart/2005/8/layout/list1"/>
    <dgm:cxn modelId="{41BF2AB1-F5F5-44A1-952E-F34C34DE87A4}" type="presParOf" srcId="{AD49760C-0F33-4FED-9D4B-E40BAEA7D7E6}" destId="{4F21E0EE-77EF-4BAB-A97D-07ED3059C68F}" srcOrd="1" destOrd="0" presId="urn:microsoft.com/office/officeart/2005/8/layout/list1"/>
    <dgm:cxn modelId="{BF8445D6-CC0B-4AB5-94EC-64F80D914E22}" type="presParOf" srcId="{AD49760C-0F33-4FED-9D4B-E40BAEA7D7E6}" destId="{F456F6A4-B5EE-412E-9FC6-16D4A6F1445F}" srcOrd="2" destOrd="0" presId="urn:microsoft.com/office/officeart/2005/8/layout/list1"/>
    <dgm:cxn modelId="{D324B1F5-60DC-44C7-9943-250E081B6B47}" type="presParOf" srcId="{AD49760C-0F33-4FED-9D4B-E40BAEA7D7E6}" destId="{0B919614-924F-4C1E-9EF3-35714F3BA8F3}" srcOrd="3" destOrd="0" presId="urn:microsoft.com/office/officeart/2005/8/layout/list1"/>
    <dgm:cxn modelId="{6088208E-69B0-4609-A87A-E81FC5B72E4F}" type="presParOf" srcId="{AD49760C-0F33-4FED-9D4B-E40BAEA7D7E6}" destId="{32786183-5F14-441A-B012-ED7C9CDC3C0E}" srcOrd="4" destOrd="0" presId="urn:microsoft.com/office/officeart/2005/8/layout/list1"/>
    <dgm:cxn modelId="{B1D5CBA8-E486-489E-BB38-71D1F730AF20}" type="presParOf" srcId="{32786183-5F14-441A-B012-ED7C9CDC3C0E}" destId="{E225B96A-0704-4A8B-B22A-FDE8EE43C583}" srcOrd="0" destOrd="0" presId="urn:microsoft.com/office/officeart/2005/8/layout/list1"/>
    <dgm:cxn modelId="{40431654-49B4-4615-9550-27A5A499CC90}" type="presParOf" srcId="{32786183-5F14-441A-B012-ED7C9CDC3C0E}" destId="{1D1C5D50-C89D-4212-BF31-6591B1569F93}" srcOrd="1" destOrd="0" presId="urn:microsoft.com/office/officeart/2005/8/layout/list1"/>
    <dgm:cxn modelId="{B9784418-E8CF-4E2A-9230-B208426E4D5F}" type="presParOf" srcId="{AD49760C-0F33-4FED-9D4B-E40BAEA7D7E6}" destId="{055A5381-7A16-4E2A-A9CD-88EC9C2B4817}" srcOrd="5" destOrd="0" presId="urn:microsoft.com/office/officeart/2005/8/layout/list1"/>
    <dgm:cxn modelId="{5A86B9F7-6232-4C6A-9215-26D868DB4D6E}" type="presParOf" srcId="{AD49760C-0F33-4FED-9D4B-E40BAEA7D7E6}" destId="{77769231-1E03-4D3E-8006-49D5A4CD6B17}" srcOrd="6" destOrd="0" presId="urn:microsoft.com/office/officeart/2005/8/layout/list1"/>
    <dgm:cxn modelId="{0A236D5C-5300-4214-957C-B4D44B6B8A96}" type="presParOf" srcId="{AD49760C-0F33-4FED-9D4B-E40BAEA7D7E6}" destId="{E339881D-A108-4F00-B5A1-2C15DF2B0B0A}" srcOrd="7" destOrd="0" presId="urn:microsoft.com/office/officeart/2005/8/layout/list1"/>
    <dgm:cxn modelId="{62CE1699-8201-4BED-A88F-85412FCF78AA}" type="presParOf" srcId="{AD49760C-0F33-4FED-9D4B-E40BAEA7D7E6}" destId="{72BA3D2C-5D44-4975-B88A-CADF2B0E3667}" srcOrd="8" destOrd="0" presId="urn:microsoft.com/office/officeart/2005/8/layout/list1"/>
    <dgm:cxn modelId="{AED86EA8-39DD-4A57-8534-68216048745F}" type="presParOf" srcId="{72BA3D2C-5D44-4975-B88A-CADF2B0E3667}" destId="{A9CF0261-75F0-44EE-87E7-3274D5A733E4}" srcOrd="0" destOrd="0" presId="urn:microsoft.com/office/officeart/2005/8/layout/list1"/>
    <dgm:cxn modelId="{2F867D0E-486F-4C80-BC83-D6B930488397}" type="presParOf" srcId="{72BA3D2C-5D44-4975-B88A-CADF2B0E3667}" destId="{61B0AF67-E602-4C2C-9CE3-78D02B3AFF44}" srcOrd="1" destOrd="0" presId="urn:microsoft.com/office/officeart/2005/8/layout/list1"/>
    <dgm:cxn modelId="{01DF95CF-0BCE-4151-90F9-D40539995FA8}" type="presParOf" srcId="{AD49760C-0F33-4FED-9D4B-E40BAEA7D7E6}" destId="{875D0EFE-6E8A-4917-A5B6-F37C5D2EB2B3}" srcOrd="9" destOrd="0" presId="urn:microsoft.com/office/officeart/2005/8/layout/list1"/>
    <dgm:cxn modelId="{D0CCE657-F885-4DD6-8EB2-15CC3D3BEDCC}" type="presParOf" srcId="{AD49760C-0F33-4FED-9D4B-E40BAEA7D7E6}" destId="{D6C0F849-B767-4523-A864-0787582935A3}" srcOrd="10" destOrd="0" presId="urn:microsoft.com/office/officeart/2005/8/layout/list1"/>
    <dgm:cxn modelId="{CDF2828C-F9C0-4E86-837C-887B1FAE653F}" type="presParOf" srcId="{AD49760C-0F33-4FED-9D4B-E40BAEA7D7E6}" destId="{67BF9958-C1FD-42F3-BDDD-7ACEA79F0473}" srcOrd="11" destOrd="0" presId="urn:microsoft.com/office/officeart/2005/8/layout/list1"/>
    <dgm:cxn modelId="{B2FC50F0-28C7-4333-8B50-3824A3F7FB29}" type="presParOf" srcId="{AD49760C-0F33-4FED-9D4B-E40BAEA7D7E6}" destId="{A1FEB813-F639-4451-8414-C988ECDEA2EA}" srcOrd="12" destOrd="0" presId="urn:microsoft.com/office/officeart/2005/8/layout/list1"/>
    <dgm:cxn modelId="{D8D5C7EA-60D3-42A2-998C-6ED0D2846A4F}" type="presParOf" srcId="{A1FEB813-F639-4451-8414-C988ECDEA2EA}" destId="{282E8157-DBE9-4BEC-88DA-2969F4918C71}" srcOrd="0" destOrd="0" presId="urn:microsoft.com/office/officeart/2005/8/layout/list1"/>
    <dgm:cxn modelId="{A121813F-8540-464D-B19F-AE7A4B17768D}" type="presParOf" srcId="{A1FEB813-F639-4451-8414-C988ECDEA2EA}" destId="{F04F27B5-654C-4314-90A6-BB438063B3CD}" srcOrd="1" destOrd="0" presId="urn:microsoft.com/office/officeart/2005/8/layout/list1"/>
    <dgm:cxn modelId="{B6DA9DBC-A037-49AB-BF03-AC9B5756AA17}" type="presParOf" srcId="{AD49760C-0F33-4FED-9D4B-E40BAEA7D7E6}" destId="{4762B0C5-28F5-4370-BB9D-1E9C066ED8E7}" srcOrd="13" destOrd="0" presId="urn:microsoft.com/office/officeart/2005/8/layout/list1"/>
    <dgm:cxn modelId="{E4F77A23-A2DF-4716-AD77-F7E0273E59D0}" type="presParOf" srcId="{AD49760C-0F33-4FED-9D4B-E40BAEA7D7E6}" destId="{E4D6FAA0-7953-4ECA-B53A-74FE3645608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F6A4-B5EE-412E-9FC6-16D4A6F1445F}">
      <dsp:nvSpPr>
        <dsp:cNvPr id="0" name=""/>
        <dsp:cNvSpPr/>
      </dsp:nvSpPr>
      <dsp:spPr>
        <a:xfrm>
          <a:off x="0" y="1411363"/>
          <a:ext cx="6063615"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15C3480-1E19-48C5-A432-0ED90D732B58}">
      <dsp:nvSpPr>
        <dsp:cNvPr id="0" name=""/>
        <dsp:cNvSpPr/>
      </dsp:nvSpPr>
      <dsp:spPr>
        <a:xfrm>
          <a:off x="303180" y="1071883"/>
          <a:ext cx="4244530" cy="678960"/>
        </a:xfrm>
        <a:prstGeom prst="roundRect">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Bilişim Teknolojileri</a:t>
          </a:r>
          <a:endParaRPr lang="tr-TR" sz="2300" kern="1200" dirty="0"/>
        </a:p>
      </dsp:txBody>
      <dsp:txXfrm>
        <a:off x="336324" y="1105027"/>
        <a:ext cx="4178242" cy="612672"/>
      </dsp:txXfrm>
    </dsp:sp>
    <dsp:sp modelId="{77769231-1E03-4D3E-8006-49D5A4CD6B17}">
      <dsp:nvSpPr>
        <dsp:cNvPr id="0" name=""/>
        <dsp:cNvSpPr/>
      </dsp:nvSpPr>
      <dsp:spPr>
        <a:xfrm>
          <a:off x="0" y="2454644"/>
          <a:ext cx="6063615" cy="579600"/>
        </a:xfrm>
        <a:prstGeom prst="rect">
          <a:avLst/>
        </a:prstGeom>
        <a:solidFill>
          <a:schemeClr val="lt1">
            <a:alpha val="90000"/>
            <a:hueOff val="0"/>
            <a:satOff val="0"/>
            <a:lumOff val="0"/>
            <a:alphaOff val="0"/>
          </a:schemeClr>
        </a:solidFill>
        <a:ln w="12700" cap="flat" cmpd="sng" algn="ctr">
          <a:solidFill>
            <a:schemeClr val="accent4">
              <a:hueOff val="-641570"/>
              <a:satOff val="25882"/>
              <a:lumOff val="-5425"/>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D1C5D50-C89D-4212-BF31-6591B1569F93}">
      <dsp:nvSpPr>
        <dsp:cNvPr id="0" name=""/>
        <dsp:cNvSpPr/>
      </dsp:nvSpPr>
      <dsp:spPr>
        <a:xfrm>
          <a:off x="303180" y="2115164"/>
          <a:ext cx="4244530" cy="678960"/>
        </a:xfrm>
        <a:prstGeom prst="roundRect">
          <a:avLst/>
        </a:prstGeom>
        <a:gradFill rotWithShape="0">
          <a:gsLst>
            <a:gs pos="0">
              <a:schemeClr val="accent4">
                <a:hueOff val="-641570"/>
                <a:satOff val="25882"/>
                <a:lumOff val="-5425"/>
                <a:alphaOff val="0"/>
                <a:tint val="94000"/>
                <a:satMod val="180000"/>
                <a:lumMod val="98000"/>
              </a:schemeClr>
            </a:gs>
            <a:gs pos="100000">
              <a:schemeClr val="accent4">
                <a:hueOff val="-641570"/>
                <a:satOff val="25882"/>
                <a:lumOff val="-5425"/>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Muhasebe ve Finansman</a:t>
          </a:r>
          <a:endParaRPr lang="tr-TR" sz="2300" kern="1200" dirty="0"/>
        </a:p>
      </dsp:txBody>
      <dsp:txXfrm>
        <a:off x="336324" y="2148308"/>
        <a:ext cx="4178242" cy="612672"/>
      </dsp:txXfrm>
    </dsp:sp>
    <dsp:sp modelId="{D6C0F849-B767-4523-A864-0787582935A3}">
      <dsp:nvSpPr>
        <dsp:cNvPr id="0" name=""/>
        <dsp:cNvSpPr/>
      </dsp:nvSpPr>
      <dsp:spPr>
        <a:xfrm>
          <a:off x="0" y="3497924"/>
          <a:ext cx="6063615" cy="579600"/>
        </a:xfrm>
        <a:prstGeom prst="rect">
          <a:avLst/>
        </a:prstGeom>
        <a:solidFill>
          <a:schemeClr val="lt1">
            <a:alpha val="90000"/>
            <a:hueOff val="0"/>
            <a:satOff val="0"/>
            <a:lumOff val="0"/>
            <a:alphaOff val="0"/>
          </a:schemeClr>
        </a:solidFill>
        <a:ln w="12700" cap="flat" cmpd="sng" algn="ctr">
          <a:solidFill>
            <a:schemeClr val="accent4">
              <a:hueOff val="-1283140"/>
              <a:satOff val="51764"/>
              <a:lumOff val="-10851"/>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1B0AF67-E602-4C2C-9CE3-78D02B3AFF44}">
      <dsp:nvSpPr>
        <dsp:cNvPr id="0" name=""/>
        <dsp:cNvSpPr/>
      </dsp:nvSpPr>
      <dsp:spPr>
        <a:xfrm>
          <a:off x="303180" y="3158444"/>
          <a:ext cx="4244530" cy="678960"/>
        </a:xfrm>
        <a:prstGeom prst="roundRect">
          <a:avLst/>
        </a:prstGeom>
        <a:gradFill rotWithShape="0">
          <a:gsLst>
            <a:gs pos="0">
              <a:schemeClr val="accent4">
                <a:hueOff val="-1283140"/>
                <a:satOff val="51764"/>
                <a:lumOff val="-10851"/>
                <a:alphaOff val="0"/>
                <a:tint val="94000"/>
                <a:satMod val="180000"/>
                <a:lumMod val="98000"/>
              </a:schemeClr>
            </a:gs>
            <a:gs pos="100000">
              <a:schemeClr val="accent4">
                <a:hueOff val="-1283140"/>
                <a:satOff val="51764"/>
                <a:lumOff val="-10851"/>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 Gıda  Teknolojisi</a:t>
          </a:r>
          <a:endParaRPr lang="tr-TR" sz="2300" kern="1200" dirty="0"/>
        </a:p>
      </dsp:txBody>
      <dsp:txXfrm>
        <a:off x="336324" y="3191588"/>
        <a:ext cx="4178242" cy="612672"/>
      </dsp:txXfrm>
    </dsp:sp>
    <dsp:sp modelId="{E4D6FAA0-7953-4ECA-B53A-74FE36456080}">
      <dsp:nvSpPr>
        <dsp:cNvPr id="0" name=""/>
        <dsp:cNvSpPr/>
      </dsp:nvSpPr>
      <dsp:spPr>
        <a:xfrm>
          <a:off x="0" y="4541204"/>
          <a:ext cx="6063615" cy="579600"/>
        </a:xfrm>
        <a:prstGeom prst="rect">
          <a:avLst/>
        </a:prstGeom>
        <a:solidFill>
          <a:schemeClr val="lt1">
            <a:alpha val="90000"/>
            <a:hueOff val="0"/>
            <a:satOff val="0"/>
            <a:lumOff val="0"/>
            <a:alphaOff val="0"/>
          </a:schemeClr>
        </a:solidFill>
        <a:ln w="12700" cap="flat" cmpd="sng" algn="ctr">
          <a:solidFill>
            <a:schemeClr val="accent4">
              <a:hueOff val="-1924710"/>
              <a:satOff val="77646"/>
              <a:lumOff val="-16276"/>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4F27B5-654C-4314-90A6-BB438063B3CD}">
      <dsp:nvSpPr>
        <dsp:cNvPr id="0" name=""/>
        <dsp:cNvSpPr/>
      </dsp:nvSpPr>
      <dsp:spPr>
        <a:xfrm>
          <a:off x="303180" y="4201724"/>
          <a:ext cx="4244530" cy="678960"/>
        </a:xfrm>
        <a:prstGeom prst="roundRect">
          <a:avLst/>
        </a:prstGeom>
        <a:gradFill rotWithShape="0">
          <a:gsLst>
            <a:gs pos="0">
              <a:schemeClr val="accent4">
                <a:hueOff val="-1924710"/>
                <a:satOff val="77646"/>
                <a:lumOff val="-16276"/>
                <a:alphaOff val="0"/>
                <a:tint val="94000"/>
                <a:satMod val="180000"/>
                <a:lumMod val="98000"/>
              </a:schemeClr>
            </a:gs>
            <a:gs pos="100000">
              <a:schemeClr val="accent4">
                <a:hueOff val="-1924710"/>
                <a:satOff val="77646"/>
                <a:lumOff val="-16276"/>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 </a:t>
          </a: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Çocuk Gelişimi</a:t>
          </a:r>
          <a:endParaRPr lang="tr-TR" sz="2300" kern="1200" dirty="0"/>
        </a:p>
      </dsp:txBody>
      <dsp:txXfrm>
        <a:off x="336324" y="4234868"/>
        <a:ext cx="417824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F64CDFD-012F-4089-B08C-4A17360F0F54}" type="datetimeFigureOut">
              <a:rPr lang="tr-TR" smtClean="0"/>
              <a:t>4.04.2022</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BE5E49A-168E-4B6D-922B-CA83FFE86FDB}"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64CDFD-012F-4089-B08C-4A17360F0F54}" type="datetimeFigureOut">
              <a:rPr lang="tr-TR" smtClean="0"/>
              <a:t>4.04.2022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E5E49A-168E-4B6D-922B-CA83FFE86FDB}"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64CDFD-012F-4089-B08C-4A17360F0F54}" type="datetimeFigureOut">
              <a:rPr lang="tr-TR" smtClean="0"/>
              <a:t>4.04.2022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E5E49A-168E-4B6D-922B-CA83FFE86FDB}"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64CDFD-012F-4089-B08C-4A17360F0F54}" type="datetimeFigureOut">
              <a:rPr lang="tr-TR" smtClean="0"/>
              <a:t>4.04.2022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E5E49A-168E-4B6D-922B-CA83FFE86FDB}"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64CDFD-012F-4089-B08C-4A17360F0F54}" type="datetimeFigureOut">
              <a:rPr lang="tr-TR" smtClean="0"/>
              <a:t>4.04.2022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E5E49A-168E-4B6D-922B-CA83FFE86FD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64CDFD-012F-4089-B08C-4A17360F0F54}" type="datetimeFigureOut">
              <a:rPr lang="tr-TR" smtClean="0"/>
              <a:t>4.04.2022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E5E49A-168E-4B6D-922B-CA83FFE86FDB}"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F64CDFD-012F-4089-B08C-4A17360F0F54}" type="datetimeFigureOut">
              <a:rPr lang="tr-TR" smtClean="0"/>
              <a:t>4.04.2022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E5E49A-168E-4B6D-922B-CA83FFE86FDB}"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F64CDFD-012F-4089-B08C-4A17360F0F54}" type="datetimeFigureOut">
              <a:rPr lang="tr-TR" smtClean="0"/>
              <a:t>4.04.2022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E5E49A-168E-4B6D-922B-CA83FFE86FDB}"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4CDFD-012F-4089-B08C-4A17360F0F54}" type="datetimeFigureOut">
              <a:rPr lang="tr-TR" smtClean="0"/>
              <a:t>4.04.2022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E5E49A-168E-4B6D-922B-CA83FFE86FD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F64CDFD-012F-4089-B08C-4A17360F0F54}" type="datetimeFigureOut">
              <a:rPr lang="tr-TR" smtClean="0"/>
              <a:t>4.04.2022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E5E49A-168E-4B6D-922B-CA83FFE86FD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F64CDFD-012F-4089-B08C-4A17360F0F54}" type="datetimeFigureOut">
              <a:rPr lang="tr-TR" smtClean="0"/>
              <a:t>4.04.2022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E5E49A-168E-4B6D-922B-CA83FFE86FD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73000">
              <a:schemeClr val="accent1">
                <a:tint val="44500"/>
                <a:satMod val="160000"/>
              </a:schemeClr>
            </a:gs>
            <a:gs pos="14999">
              <a:schemeClr val="accent2">
                <a:lumMod val="75000"/>
              </a:schemeClr>
            </a:gs>
            <a:gs pos="53000">
              <a:schemeClr val="bg2">
                <a:lumMod val="60000"/>
                <a:lumOff val="4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F64CDFD-012F-4089-B08C-4A17360F0F54}" type="datetimeFigureOut">
              <a:rPr lang="tr-TR" smtClean="0"/>
              <a:t>4.04.2022</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BE5E49A-168E-4B6D-922B-CA83FFE86FD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2656"/>
            <a:ext cx="4680520"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5436096" y="836712"/>
            <a:ext cx="3586236" cy="1384995"/>
          </a:xfrm>
          <a:prstGeom prst="rect">
            <a:avLst/>
          </a:prstGeom>
          <a:noFill/>
        </p:spPr>
        <p:txBody>
          <a:bodyPr wrap="square" rtlCol="0">
            <a:spAutoFit/>
          </a:bodyPr>
          <a:lstStyle/>
          <a:p>
            <a:pPr algn="ctr"/>
            <a:r>
              <a:rPr lang="tr-T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OKUL ALANLARIMZIN TANITIMI</a:t>
            </a:r>
            <a:endParaRPr lang="tr-TR"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Metin kutusu 7"/>
          <p:cNvSpPr txBox="1"/>
          <p:nvPr/>
        </p:nvSpPr>
        <p:spPr>
          <a:xfrm>
            <a:off x="251520" y="4132338"/>
            <a:ext cx="6840760" cy="954107"/>
          </a:xfrm>
          <a:prstGeom prst="rect">
            <a:avLst/>
          </a:prstGeom>
          <a:noFill/>
        </p:spPr>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SERİNHİSAR HAKKI GÖKÇETİN M.T.A.L</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551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404664"/>
            <a:ext cx="8121748" cy="6309420"/>
          </a:xfrm>
          <a:prstGeom prst="rect">
            <a:avLst/>
          </a:prstGeom>
          <a:noFill/>
        </p:spPr>
        <p:txBody>
          <a:bodyPr wrap="square" rtlCol="0">
            <a:spAutoFit/>
          </a:bodyPr>
          <a:lstStyle/>
          <a:p>
            <a:r>
              <a:rPr lang="tr-TR" sz="1600" b="1" dirty="0">
                <a:solidFill>
                  <a:schemeClr val="bg2">
                    <a:lumMod val="50000"/>
                  </a:schemeClr>
                </a:solidFill>
                <a:effectLst>
                  <a:outerShdw blurRad="38100" dist="38100" dir="2700000" algn="tl">
                    <a:srgbClr val="000000">
                      <a:alpha val="43137"/>
                    </a:srgbClr>
                  </a:outerShdw>
                </a:effectLst>
              </a:rPr>
              <a:t> </a:t>
            </a:r>
            <a:endParaRPr lang="tr-TR" sz="1600" b="1" dirty="0" smtClean="0">
              <a:solidFill>
                <a:schemeClr val="bg2">
                  <a:lumMod val="50000"/>
                </a:schemeClr>
              </a:solidFill>
              <a:effectLst>
                <a:outerShdw blurRad="38100" dist="38100" dir="2700000" algn="tl">
                  <a:srgbClr val="000000">
                    <a:alpha val="43137"/>
                  </a:srgbClr>
                </a:outerShdw>
              </a:effectLst>
            </a:endParaRPr>
          </a:p>
          <a:p>
            <a:r>
              <a:rPr lang="tr-TR" b="1" dirty="0" smtClean="0">
                <a:solidFill>
                  <a:schemeClr val="bg2">
                    <a:lumMod val="50000"/>
                  </a:schemeClr>
                </a:solidFill>
              </a:rPr>
              <a:t>İstihdam Alanları</a:t>
            </a:r>
          </a:p>
          <a:p>
            <a:endParaRPr lang="tr-TR" dirty="0"/>
          </a:p>
          <a:p>
            <a:r>
              <a:rPr lang="tr-TR" dirty="0"/>
              <a:t>Gıda Teknolojisi alanından mezun olan öğrenciler, seçtikleri dal/meslekte kazandıkları yeterlikler doğrultusunda;</a:t>
            </a:r>
          </a:p>
          <a:p>
            <a:r>
              <a:rPr lang="tr-TR" dirty="0"/>
              <a:t>1. Kamu ve özel </a:t>
            </a:r>
            <a:r>
              <a:rPr lang="tr-TR" dirty="0" err="1"/>
              <a:t>laboratuarlarda</a:t>
            </a:r>
            <a:r>
              <a:rPr lang="tr-TR" dirty="0"/>
              <a:t>,</a:t>
            </a:r>
            <a:br>
              <a:rPr lang="tr-TR" dirty="0"/>
            </a:br>
            <a:r>
              <a:rPr lang="tr-TR" dirty="0"/>
              <a:t>2. Kalite kontrol </a:t>
            </a:r>
            <a:r>
              <a:rPr lang="tr-TR" dirty="0" err="1"/>
              <a:t>laboratuarlarında</a:t>
            </a:r>
            <a:r>
              <a:rPr lang="tr-TR" dirty="0"/>
              <a:t>,</a:t>
            </a:r>
            <a:br>
              <a:rPr lang="tr-TR" dirty="0"/>
            </a:br>
            <a:r>
              <a:rPr lang="tr-TR" dirty="0"/>
              <a:t>3. Süt ürünleri üreten işletmelerde,</a:t>
            </a:r>
            <a:br>
              <a:rPr lang="tr-TR" dirty="0"/>
            </a:br>
            <a:r>
              <a:rPr lang="tr-TR" dirty="0"/>
              <a:t>4. Sebze ve meyve ürünleri üreten işletmelerde,</a:t>
            </a:r>
            <a:br>
              <a:rPr lang="tr-TR" dirty="0"/>
            </a:br>
            <a:r>
              <a:rPr lang="tr-TR" dirty="0"/>
              <a:t>5. Hububat ürünleri üreten işletmelerde,</a:t>
            </a:r>
            <a:br>
              <a:rPr lang="tr-TR" dirty="0"/>
            </a:br>
            <a:r>
              <a:rPr lang="tr-TR" dirty="0"/>
              <a:t>6. Zeytin ürünleri üreten işletmelerde,</a:t>
            </a:r>
            <a:br>
              <a:rPr lang="tr-TR" dirty="0"/>
            </a:br>
            <a:r>
              <a:rPr lang="tr-TR" dirty="0"/>
              <a:t>7. Çay üretimi yapan işletmelerde vb. yerlerde çalışabilirler.</a:t>
            </a:r>
          </a:p>
          <a:p>
            <a:r>
              <a:rPr lang="tr-TR" dirty="0"/>
              <a:t> </a:t>
            </a:r>
            <a:endParaRPr lang="tr-TR" dirty="0">
              <a:solidFill>
                <a:schemeClr val="bg2">
                  <a:lumMod val="50000"/>
                </a:schemeClr>
              </a:solidFill>
            </a:endParaRPr>
          </a:p>
          <a:p>
            <a:r>
              <a:rPr lang="tr-TR" b="1" dirty="0">
                <a:solidFill>
                  <a:schemeClr val="bg2">
                    <a:lumMod val="50000"/>
                  </a:schemeClr>
                </a:solidFill>
              </a:rPr>
              <a:t>Eğitim Süresi</a:t>
            </a:r>
            <a:endParaRPr lang="tr-TR" dirty="0">
              <a:solidFill>
                <a:schemeClr val="bg2">
                  <a:lumMod val="50000"/>
                </a:schemeClr>
              </a:solidFill>
            </a:endParaRPr>
          </a:p>
          <a:p>
            <a:r>
              <a:rPr lang="tr-TR" sz="1400" dirty="0"/>
              <a:t>Alan programının toplam eğitim süresi, 9. sınıftan sonra 3 öğretim yılı olarak </a:t>
            </a:r>
            <a:r>
              <a:rPr lang="tr-TR" sz="1400" dirty="0" smtClean="0"/>
              <a:t>planlanmıştır</a:t>
            </a:r>
            <a:endParaRPr lang="tr-TR" sz="1400" dirty="0"/>
          </a:p>
          <a:p>
            <a:r>
              <a:rPr lang="tr-TR" sz="1400" dirty="0" smtClean="0"/>
              <a:t>On Lisans Eğitiminde Gıda </a:t>
            </a:r>
            <a:r>
              <a:rPr lang="tr-TR" sz="1400" dirty="0"/>
              <a:t>Teknolojisi programını başarı ile bitirenler ÖSYM tarafından yapılan Dikey Geçiş Sınavı ( DGS )’</a:t>
            </a:r>
            <a:r>
              <a:rPr lang="tr-TR" sz="1400" dirty="0" err="1"/>
              <a:t>nda</a:t>
            </a:r>
            <a:r>
              <a:rPr lang="tr-TR" sz="1400" dirty="0"/>
              <a:t> başarılı oldukları takdirde aşağıda belirtilen lisans programlarına dikey geçiş yapabilirler.</a:t>
            </a:r>
          </a:p>
          <a:p>
            <a:r>
              <a:rPr lang="tr-TR" sz="1400" dirty="0"/>
              <a:t>Beslenme ve Diyetetik.</a:t>
            </a:r>
          </a:p>
          <a:p>
            <a:r>
              <a:rPr lang="tr-TR" sz="1400" dirty="0"/>
              <a:t>Bitki Koruma.</a:t>
            </a:r>
          </a:p>
          <a:p>
            <a:r>
              <a:rPr lang="tr-TR" sz="1400" dirty="0"/>
              <a:t>Bitkisel Üretim ve Teknolojileri.</a:t>
            </a:r>
          </a:p>
          <a:p>
            <a:r>
              <a:rPr lang="tr-TR" sz="1400" dirty="0"/>
              <a:t>Gıda Mühendisliği.</a:t>
            </a:r>
          </a:p>
          <a:p>
            <a:r>
              <a:rPr lang="tr-TR" sz="1400" dirty="0"/>
              <a:t>Gıda Teknolojisi.</a:t>
            </a:r>
          </a:p>
          <a:p>
            <a:r>
              <a:rPr lang="tr-TR" sz="1400" dirty="0"/>
              <a:t>Kimya.</a:t>
            </a:r>
          </a:p>
          <a:p>
            <a:endParaRPr lang="tr-TR" sz="1400" dirty="0"/>
          </a:p>
        </p:txBody>
      </p:sp>
    </p:spTree>
    <p:extLst>
      <p:ext uri="{BB962C8B-B14F-4D97-AF65-F5344CB8AC3E}">
        <p14:creationId xmlns:p14="http://schemas.microsoft.com/office/powerpoint/2010/main" val="363945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75723" y="1173858"/>
            <a:ext cx="8121748" cy="5786199"/>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Alan Tanımı</a:t>
            </a:r>
          </a:p>
          <a:p>
            <a:endParaRPr lang="tr-TR" sz="1600" b="1" dirty="0">
              <a:solidFill>
                <a:schemeClr val="accent5">
                  <a:lumMod val="50000"/>
                </a:schemeClr>
              </a:solidFill>
              <a:effectLst>
                <a:outerShdw blurRad="38100" dist="38100" dir="2700000" algn="tl">
                  <a:srgbClr val="000000">
                    <a:alpha val="43137"/>
                  </a:srgbClr>
                </a:outerShdw>
              </a:effectLst>
            </a:endParaRPr>
          </a:p>
          <a:p>
            <a:r>
              <a:rPr lang="tr-TR" b="1" dirty="0"/>
              <a:t>Çocuk Gelişimi ve Eğitimi ile ilgili bilgi, becer tutum ve davranışların hangi yaş düzeyindeki çocuklara ve gençlere kazandırılacağı hakkında bilgi veren, çocuk sağlığı ve hastalıkları konusunda bilgi sahibi olan, özel eğitime muhtaç çocukların gelişimine ve uyumlarına yardımcı olan, drama, müzik çalışmaları, sanat ve ana dili etkinlikleri yapan, çocukları tanıma tekniklerini uygulayan bir alandır.</a:t>
            </a:r>
            <a:endParaRPr lang="tr-TR" dirty="0"/>
          </a:p>
          <a:p>
            <a:r>
              <a:rPr lang="tr-TR" b="1" dirty="0"/>
              <a:t/>
            </a:r>
            <a:br>
              <a:rPr lang="tr-TR" b="1" dirty="0"/>
            </a:br>
            <a:r>
              <a:rPr lang="tr-TR" b="1" dirty="0"/>
              <a:t>Erken çocukluk yılları (okul öncesi eğitim) çocuğun gelişiminin en hızlı olduğu dönemdir. Kadının çalışma hayatına atılması ve çocuk öncesi eğitimin öneminin giderek daha da anlaşılması nedeniyle alan hızla gelişmiş, bu da okul öncesi eğitim kurumlarına olan talebi arttırmıştır.</a:t>
            </a:r>
            <a:br>
              <a:rPr lang="tr-TR" b="1" dirty="0"/>
            </a:br>
            <a:r>
              <a:rPr lang="tr-TR" b="1" dirty="0"/>
              <a:t/>
            </a:r>
            <a:br>
              <a:rPr lang="tr-TR" b="1" dirty="0"/>
            </a:br>
            <a:r>
              <a:rPr lang="tr-TR" b="1" dirty="0"/>
              <a:t>Bu kurumlarda görev alacak nitelikli ve iyi yetişmiş </a:t>
            </a:r>
            <a:r>
              <a:rPr lang="tr-TR" b="1" dirty="0" smtClean="0"/>
              <a:t>eleman</a:t>
            </a:r>
          </a:p>
          <a:p>
            <a:r>
              <a:rPr lang="tr-TR" b="1" dirty="0" smtClean="0"/>
              <a:t> </a:t>
            </a:r>
            <a:r>
              <a:rPr lang="tr-TR" b="1" dirty="0"/>
              <a:t>ihtiyacı da gün geçtikçe önem kazanmaktadır. </a:t>
            </a:r>
            <a:endParaRPr lang="tr-TR" b="1" dirty="0" smtClean="0"/>
          </a:p>
          <a:p>
            <a:r>
              <a:rPr lang="tr-TR" b="1" dirty="0" smtClean="0"/>
              <a:t>Alan </a:t>
            </a:r>
            <a:r>
              <a:rPr lang="tr-TR" b="1" dirty="0"/>
              <a:t>Programının Eğitim Süresi, 9. Sınıftan sonra </a:t>
            </a:r>
            <a:endParaRPr lang="tr-TR" b="1" dirty="0" smtClean="0"/>
          </a:p>
          <a:p>
            <a:r>
              <a:rPr lang="tr-TR" b="1" dirty="0" smtClean="0"/>
              <a:t>3 </a:t>
            </a:r>
            <a:r>
              <a:rPr lang="tr-TR" b="1" dirty="0"/>
              <a:t>Öğretim Yılı ile, Toplam 4 Yıldır..</a:t>
            </a:r>
            <a:br>
              <a:rPr lang="tr-TR" b="1" dirty="0"/>
            </a:br>
            <a:r>
              <a:rPr lang="tr-TR" b="1" dirty="0"/>
              <a:t> </a:t>
            </a:r>
            <a:endParaRPr lang="tr-TR" dirty="0"/>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dirty="0">
              <a:solidFill>
                <a:schemeClr val="accent5">
                  <a:lumMod val="50000"/>
                </a:schemeClr>
              </a:solidFill>
              <a:effectLst>
                <a:outerShdw blurRad="38100" dist="38100" dir="2700000" algn="tl">
                  <a:srgbClr val="000000">
                    <a:alpha val="43137"/>
                  </a:srgbClr>
                </a:outerShdw>
              </a:effectLst>
            </a:endParaRPr>
          </a:p>
        </p:txBody>
      </p:sp>
      <p:grpSp>
        <p:nvGrpSpPr>
          <p:cNvPr id="8" name="Grup 7"/>
          <p:cNvGrpSpPr/>
          <p:nvPr/>
        </p:nvGrpSpPr>
        <p:grpSpPr>
          <a:xfrm>
            <a:off x="395452" y="314058"/>
            <a:ext cx="4244530" cy="678960"/>
            <a:chOff x="303180" y="4201724"/>
            <a:chExt cx="4244530" cy="678960"/>
          </a:xfrm>
          <a:scene3d>
            <a:camera prst="orthographicFront"/>
            <a:lightRig rig="threePt" dir="t">
              <a:rot lat="0" lon="0" rev="7500000"/>
            </a:lightRig>
          </a:scene3d>
        </p:grpSpPr>
        <p:sp>
          <p:nvSpPr>
            <p:cNvPr id="9" name="Yuvarlatılmış Dikdörtgen 8"/>
            <p:cNvSpPr/>
            <p:nvPr/>
          </p:nvSpPr>
          <p:spPr>
            <a:xfrm>
              <a:off x="303180" y="4201724"/>
              <a:ext cx="4244530" cy="6789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1924710"/>
                <a:satOff val="77646"/>
                <a:lumOff val="-16276"/>
                <a:alphaOff val="0"/>
              </a:schemeClr>
            </a:fillRef>
            <a:effectRef idx="2">
              <a:schemeClr val="accent4">
                <a:hueOff val="-1924710"/>
                <a:satOff val="77646"/>
                <a:lumOff val="-16276"/>
                <a:alphaOff val="0"/>
              </a:schemeClr>
            </a:effectRef>
            <a:fontRef idx="minor">
              <a:schemeClr val="lt1"/>
            </a:fontRef>
          </p:style>
        </p:sp>
        <p:sp>
          <p:nvSpPr>
            <p:cNvPr id="10" name="Yuvarlatılmış Dikdörtgen 4"/>
            <p:cNvSpPr txBox="1"/>
            <p:nvPr/>
          </p:nvSpPr>
          <p:spPr>
            <a:xfrm>
              <a:off x="336324" y="4234868"/>
              <a:ext cx="417824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 </a:t>
              </a: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Çocuk Gelişimi Alanı</a:t>
              </a:r>
              <a:endParaRPr lang="tr-TR" sz="2300" kern="1200" dirty="0"/>
            </a:p>
          </p:txBody>
        </p:sp>
      </p:grpSp>
    </p:spTree>
    <p:extLst>
      <p:ext uri="{BB962C8B-B14F-4D97-AF65-F5344CB8AC3E}">
        <p14:creationId xmlns:p14="http://schemas.microsoft.com/office/powerpoint/2010/main" val="62905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332656"/>
            <a:ext cx="8121748" cy="4370427"/>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r>
              <a:rPr lang="tr-TR" sz="1600" b="1" dirty="0">
                <a:solidFill>
                  <a:schemeClr val="bg2">
                    <a:lumMod val="50000"/>
                  </a:schemeClr>
                </a:solidFill>
              </a:rPr>
              <a:t>ALANA AİT DALLAR</a:t>
            </a:r>
            <a:endParaRPr lang="tr-TR" sz="1600" dirty="0">
              <a:solidFill>
                <a:schemeClr val="bg2">
                  <a:lumMod val="50000"/>
                </a:schemeClr>
              </a:solidFill>
            </a:endParaRPr>
          </a:p>
          <a:p>
            <a:r>
              <a:rPr lang="tr-TR" sz="1600" b="1" dirty="0"/>
              <a:t> </a:t>
            </a:r>
            <a:endParaRPr lang="tr-TR" sz="1600" dirty="0"/>
          </a:p>
          <a:p>
            <a:r>
              <a:rPr lang="tr-TR" sz="1600" b="1" dirty="0"/>
              <a:t>Erken Çocuk Eğitimi</a:t>
            </a:r>
            <a:endParaRPr lang="tr-TR" sz="1600" dirty="0"/>
          </a:p>
          <a:p>
            <a:r>
              <a:rPr lang="tr-TR" sz="1600" b="1" dirty="0"/>
              <a:t>Özel </a:t>
            </a:r>
            <a:r>
              <a:rPr lang="tr-TR" sz="1600" b="1" dirty="0" smtClean="0"/>
              <a:t>Eğitim</a:t>
            </a:r>
          </a:p>
          <a:p>
            <a:endParaRPr lang="tr-TR" sz="1600" b="1" dirty="0">
              <a:solidFill>
                <a:schemeClr val="bg2">
                  <a:lumMod val="50000"/>
                </a:schemeClr>
              </a:solidFill>
            </a:endParaRPr>
          </a:p>
          <a:p>
            <a:r>
              <a:rPr lang="tr-TR" b="1" dirty="0">
                <a:solidFill>
                  <a:schemeClr val="bg2">
                    <a:lumMod val="50000"/>
                  </a:schemeClr>
                </a:solidFill>
              </a:rPr>
              <a:t>4  YILLIK EĞİTİM VEREN FAKÜLTELER</a:t>
            </a:r>
            <a:endParaRPr lang="tr-TR" dirty="0">
              <a:solidFill>
                <a:schemeClr val="bg2">
                  <a:lumMod val="50000"/>
                </a:schemeClr>
              </a:solidFill>
            </a:endParaRPr>
          </a:p>
          <a:p>
            <a:r>
              <a:rPr lang="tr-TR" b="1" dirty="0"/>
              <a:t> </a:t>
            </a:r>
            <a:endParaRPr lang="tr-TR" dirty="0"/>
          </a:p>
          <a:p>
            <a:r>
              <a:rPr lang="tr-TR" b="1" dirty="0"/>
              <a:t>Çocuk Gelişimi Ve Eğitimi Öğretmenliği</a:t>
            </a:r>
            <a:endParaRPr lang="tr-TR" dirty="0"/>
          </a:p>
          <a:p>
            <a:r>
              <a:rPr lang="tr-TR" b="1" dirty="0"/>
              <a:t>Okul Öncesi Eğitim Öğretmenliği</a:t>
            </a:r>
            <a:endParaRPr lang="tr-TR" dirty="0"/>
          </a:p>
          <a:p>
            <a:r>
              <a:rPr lang="tr-TR" b="1" dirty="0"/>
              <a:t>İşitme Engelliler Öğretmenliği</a:t>
            </a:r>
            <a:endParaRPr lang="tr-TR" dirty="0"/>
          </a:p>
          <a:p>
            <a:r>
              <a:rPr lang="tr-TR" b="1" dirty="0"/>
              <a:t>Zihinsel Engelliler Öğretmenliği</a:t>
            </a:r>
            <a:endParaRPr lang="tr-TR" dirty="0"/>
          </a:p>
          <a:p>
            <a:r>
              <a:rPr lang="tr-TR" b="1" dirty="0"/>
              <a:t>Görme Engelliler Öğretmenliği</a:t>
            </a:r>
            <a:endParaRPr lang="tr-TR" dirty="0"/>
          </a:p>
          <a:p>
            <a:r>
              <a:rPr lang="tr-TR" b="1" dirty="0"/>
              <a:t>Üstün Zekalılar Ve Özel Yetenekliler Öğretmenliği</a:t>
            </a:r>
            <a:endParaRPr lang="tr-TR" dirty="0"/>
          </a:p>
          <a:p>
            <a:r>
              <a:rPr lang="tr-TR" b="1" dirty="0"/>
              <a:t>Özel Eğitim  Öğretmenliği</a:t>
            </a:r>
            <a:endParaRPr lang="tr-TR" dirty="0"/>
          </a:p>
          <a:p>
            <a:r>
              <a:rPr lang="tr-TR" b="1" dirty="0"/>
              <a:t>Sosyal Hizmet </a:t>
            </a:r>
            <a:r>
              <a:rPr lang="tr-TR" b="1" dirty="0" smtClean="0"/>
              <a:t>Uzmanlığı</a:t>
            </a:r>
          </a:p>
          <a:p>
            <a:endParaRPr lang="tr-TR" b="1" dirty="0"/>
          </a:p>
        </p:txBody>
      </p:sp>
    </p:spTree>
    <p:extLst>
      <p:ext uri="{BB962C8B-B14F-4D97-AF65-F5344CB8AC3E}">
        <p14:creationId xmlns:p14="http://schemas.microsoft.com/office/powerpoint/2010/main" val="3145293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332656"/>
            <a:ext cx="8121748" cy="6586418"/>
          </a:xfrm>
          <a:prstGeom prst="rect">
            <a:avLst/>
          </a:prstGeom>
          <a:noFill/>
        </p:spPr>
        <p:txBody>
          <a:bodyPr wrap="square" rtlCol="0">
            <a:spAutoFit/>
          </a:bodyPr>
          <a:lstStyle/>
          <a:p>
            <a:endParaRPr lang="tr-TR" b="1" dirty="0">
              <a:solidFill>
                <a:schemeClr val="bg2">
                  <a:lumMod val="50000"/>
                </a:schemeClr>
              </a:solidFill>
            </a:endParaRPr>
          </a:p>
          <a:p>
            <a:r>
              <a:rPr lang="tr-TR" b="1" dirty="0">
                <a:solidFill>
                  <a:schemeClr val="bg2">
                    <a:lumMod val="50000"/>
                  </a:schemeClr>
                </a:solidFill>
              </a:rPr>
              <a:t>İŞ BULMA İMKANLARI</a:t>
            </a:r>
            <a:endParaRPr lang="tr-TR" dirty="0">
              <a:solidFill>
                <a:schemeClr val="bg2">
                  <a:lumMod val="50000"/>
                </a:schemeClr>
              </a:solidFill>
            </a:endParaRPr>
          </a:p>
          <a:p>
            <a:r>
              <a:rPr lang="tr-TR" b="1" dirty="0"/>
              <a:t> </a:t>
            </a:r>
            <a:endParaRPr lang="tr-TR" dirty="0"/>
          </a:p>
          <a:p>
            <a:r>
              <a:rPr lang="tr-TR" b="1" dirty="0"/>
              <a:t>Kamu kuruluşlarına bağlı kreşlerin , özel yuva ve anaokullarının, gündüz bakım evlerinin artmasıyla birlikte çalışma alanı gelişen bir meslektir…</a:t>
            </a:r>
            <a:endParaRPr lang="tr-TR" dirty="0"/>
          </a:p>
          <a:p>
            <a:r>
              <a:rPr lang="tr-TR" b="1" dirty="0"/>
              <a:t> </a:t>
            </a:r>
            <a:endParaRPr lang="tr-TR" dirty="0"/>
          </a:p>
          <a:p>
            <a:r>
              <a:rPr lang="tr-TR" b="1" dirty="0"/>
              <a:t>Çocuk Esirgeme Kurumlarında bakıcı anne olarak çalışabilirler.</a:t>
            </a:r>
            <a:endParaRPr lang="tr-TR" dirty="0"/>
          </a:p>
          <a:p>
            <a:r>
              <a:rPr lang="tr-TR" b="1" dirty="0"/>
              <a:t> </a:t>
            </a:r>
            <a:endParaRPr lang="tr-TR" dirty="0"/>
          </a:p>
          <a:p>
            <a:r>
              <a:rPr lang="tr-TR" b="1" dirty="0"/>
              <a:t>Ayrıca, Kreş, Yuva, Anaokulu, Ana sınıfı ve Çocuk Kulüplerinde öğretmen yardımcısı olarak görev yapılabilmektedir.</a:t>
            </a:r>
            <a:endParaRPr lang="tr-TR" dirty="0"/>
          </a:p>
          <a:p>
            <a:r>
              <a:rPr lang="tr-TR" b="1" dirty="0"/>
              <a:t> </a:t>
            </a:r>
            <a:endParaRPr lang="tr-TR" dirty="0"/>
          </a:p>
          <a:p>
            <a:r>
              <a:rPr lang="tr-TR" b="1" dirty="0"/>
              <a:t>Kaldı ki, Özel kreşlerde çalışan çocuk bakıcılarının Kız Meslek Lisesi Çocuk Gelişimi ve Eğitimi Bölümünü bitirmiş olma şartı aranmaktadır.</a:t>
            </a:r>
            <a:endParaRPr lang="tr-TR" dirty="0"/>
          </a:p>
          <a:p>
            <a:r>
              <a:rPr lang="tr-TR" b="1" dirty="0"/>
              <a:t> </a:t>
            </a:r>
            <a:endParaRPr lang="tr-TR" dirty="0"/>
          </a:p>
          <a:p>
            <a:r>
              <a:rPr lang="tr-TR" b="1" dirty="0"/>
              <a:t>Özel rehabilitasyon merkezlerinde  öğretmen yardımcısı olarak görev yapılabilmektedir.</a:t>
            </a:r>
            <a:endParaRPr lang="tr-TR" dirty="0"/>
          </a:p>
          <a:p>
            <a:endParaRPr lang="tr-TR" dirty="0"/>
          </a:p>
          <a:p>
            <a:endParaRPr lang="tr-TR" sz="1600" dirty="0"/>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b="1" dirty="0">
              <a:solidFill>
                <a:schemeClr val="accent5">
                  <a:lumMod val="50000"/>
                </a:schemeClr>
              </a:solidFill>
              <a:effectLst>
                <a:outerShdw blurRad="38100" dist="38100" dir="2700000" algn="tl">
                  <a:srgbClr val="000000">
                    <a:alpha val="43137"/>
                  </a:srgbClr>
                </a:outerShdw>
              </a:effectLst>
            </a:endParaRPr>
          </a:p>
          <a:p>
            <a:r>
              <a:rPr lang="tr-TR" b="1" dirty="0"/>
              <a:t/>
            </a:r>
            <a:br>
              <a:rPr lang="tr-TR" b="1" dirty="0"/>
            </a:br>
            <a:r>
              <a:rPr lang="tr-TR" b="1" dirty="0"/>
              <a:t> </a:t>
            </a:r>
            <a:endParaRPr lang="tr-TR" dirty="0"/>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9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12" y="260649"/>
            <a:ext cx="8541568" cy="518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up 5"/>
          <p:cNvGrpSpPr/>
          <p:nvPr/>
        </p:nvGrpSpPr>
        <p:grpSpPr>
          <a:xfrm>
            <a:off x="395536" y="5487540"/>
            <a:ext cx="8049740" cy="750968"/>
            <a:chOff x="303180" y="4129716"/>
            <a:chExt cx="4960223" cy="750968"/>
          </a:xfrm>
          <a:scene3d>
            <a:camera prst="orthographicFront"/>
            <a:lightRig rig="threePt" dir="t">
              <a:rot lat="0" lon="0" rev="7500000"/>
            </a:lightRig>
          </a:scene3d>
        </p:grpSpPr>
        <p:sp>
          <p:nvSpPr>
            <p:cNvPr id="7" name="Yuvarlatılmış Dikdörtgen 6"/>
            <p:cNvSpPr/>
            <p:nvPr/>
          </p:nvSpPr>
          <p:spPr>
            <a:xfrm>
              <a:off x="303180" y="4201724"/>
              <a:ext cx="4244530" cy="6789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1924710"/>
                <a:satOff val="77646"/>
                <a:lumOff val="-16276"/>
                <a:alphaOff val="0"/>
              </a:schemeClr>
            </a:fillRef>
            <a:effectRef idx="2">
              <a:schemeClr val="accent4">
                <a:hueOff val="-1924710"/>
                <a:satOff val="77646"/>
                <a:lumOff val="-16276"/>
                <a:alphaOff val="0"/>
              </a:schemeClr>
            </a:effectRef>
            <a:fontRef idx="minor">
              <a:schemeClr val="lt1"/>
            </a:fontRef>
          </p:style>
        </p:sp>
        <p:sp>
          <p:nvSpPr>
            <p:cNvPr id="8" name="Yuvarlatılmış Dikdörtgen 4"/>
            <p:cNvSpPr txBox="1"/>
            <p:nvPr/>
          </p:nvSpPr>
          <p:spPr>
            <a:xfrm>
              <a:off x="548370" y="4129716"/>
              <a:ext cx="4715033"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kern="1200" dirty="0" smtClean="0"/>
                <a:t>BİZİ DİNLEDİĞİNİZ İÇİN TEŞEKKÜRLER</a:t>
              </a:r>
              <a:endParaRPr lang="tr-TR" sz="2300" kern="1200" dirty="0"/>
            </a:p>
          </p:txBody>
        </p:sp>
      </p:gr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332656"/>
            <a:ext cx="8121748" cy="2154436"/>
          </a:xfrm>
          <a:prstGeom prst="rect">
            <a:avLst/>
          </a:prstGeom>
          <a:noFill/>
        </p:spPr>
        <p:txBody>
          <a:bodyPr wrap="square" rtlCol="0">
            <a:spAutoFit/>
          </a:bodyPr>
          <a:lstStyle/>
          <a:p>
            <a:endParaRPr lang="tr-TR" dirty="0"/>
          </a:p>
          <a:p>
            <a:endParaRPr lang="tr-TR" sz="1600" dirty="0"/>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b="1" dirty="0">
              <a:solidFill>
                <a:schemeClr val="accent5">
                  <a:lumMod val="50000"/>
                </a:schemeClr>
              </a:solidFill>
              <a:effectLst>
                <a:outerShdw blurRad="38100" dist="38100" dir="2700000" algn="tl">
                  <a:srgbClr val="000000">
                    <a:alpha val="43137"/>
                  </a:srgbClr>
                </a:outerShdw>
              </a:effectLst>
            </a:endParaRPr>
          </a:p>
          <a:p>
            <a:r>
              <a:rPr lang="tr-TR" b="1" dirty="0"/>
              <a:t/>
            </a:r>
            <a:br>
              <a:rPr lang="tr-TR" b="1" dirty="0"/>
            </a:br>
            <a:r>
              <a:rPr lang="tr-TR" b="1" dirty="0"/>
              <a:t> </a:t>
            </a:r>
            <a:endParaRPr lang="tr-TR" dirty="0"/>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15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1868" y="4365104"/>
            <a:ext cx="2420888" cy="2664296"/>
          </a:xfrm>
          <a:prstGeom prst="rect">
            <a:avLst/>
          </a:prstGeom>
        </p:spPr>
      </p:pic>
      <p:graphicFrame>
        <p:nvGraphicFramePr>
          <p:cNvPr id="2" name="Diyagram 1"/>
          <p:cNvGraphicFramePr/>
          <p:nvPr>
            <p:extLst>
              <p:ext uri="{D42A27DB-BD31-4B8C-83A1-F6EECF244321}">
                <p14:modId xmlns:p14="http://schemas.microsoft.com/office/powerpoint/2010/main" val="2108455221"/>
              </p:ext>
            </p:extLst>
          </p:nvPr>
        </p:nvGraphicFramePr>
        <p:xfrm>
          <a:off x="611560" y="260648"/>
          <a:ext cx="6063615"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99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grpSp>
        <p:nvGrpSpPr>
          <p:cNvPr id="7" name="Grup 6"/>
          <p:cNvGrpSpPr/>
          <p:nvPr/>
        </p:nvGrpSpPr>
        <p:grpSpPr>
          <a:xfrm>
            <a:off x="360614" y="301768"/>
            <a:ext cx="5003474" cy="678960"/>
            <a:chOff x="303180" y="1071883"/>
            <a:chExt cx="4244530" cy="678960"/>
          </a:xfrm>
          <a:scene3d>
            <a:camera prst="orthographicFront"/>
            <a:lightRig rig="threePt" dir="t">
              <a:rot lat="0" lon="0" rev="7500000"/>
            </a:lightRig>
          </a:scene3d>
        </p:grpSpPr>
        <p:sp>
          <p:nvSpPr>
            <p:cNvPr id="9" name="Yuvarlatılmış Dikdörtgen 8"/>
            <p:cNvSpPr/>
            <p:nvPr/>
          </p:nvSpPr>
          <p:spPr>
            <a:xfrm>
              <a:off x="303180" y="1071883"/>
              <a:ext cx="4244530" cy="6789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Yuvarlatılmış Dikdörtgen 4"/>
            <p:cNvSpPr/>
            <p:nvPr/>
          </p:nvSpPr>
          <p:spPr>
            <a:xfrm>
              <a:off x="336324" y="1105027"/>
              <a:ext cx="417824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Bilişim Teknolojileri Alanı</a:t>
              </a:r>
              <a:endParaRPr lang="tr-TR" sz="2300" kern="1200" dirty="0"/>
            </a:p>
          </p:txBody>
        </p:sp>
      </p:gr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292" y="332656"/>
            <a:ext cx="2786141"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375723" y="2924358"/>
            <a:ext cx="8372741" cy="3600986"/>
          </a:xfrm>
          <a:prstGeom prst="rect">
            <a:avLst/>
          </a:prstGeom>
          <a:noFill/>
        </p:spPr>
        <p:txBody>
          <a:bodyPr wrap="square" rtlCol="0">
            <a:spAutoFit/>
          </a:bodyPr>
          <a:lstStyle/>
          <a:p>
            <a:r>
              <a:rPr lang="tr-TR" sz="1600" b="1" dirty="0"/>
              <a:t> </a:t>
            </a:r>
            <a:r>
              <a:rPr lang="tr-TR" sz="1600" b="1" dirty="0" smtClean="0">
                <a:solidFill>
                  <a:schemeClr val="accent5">
                    <a:lumMod val="50000"/>
                  </a:schemeClr>
                </a:solidFill>
                <a:effectLst>
                  <a:outerShdw blurRad="38100" dist="38100" dir="2700000" algn="tl">
                    <a:srgbClr val="000000">
                      <a:alpha val="43137"/>
                    </a:srgbClr>
                  </a:outerShdw>
                </a:effectLst>
              </a:rPr>
              <a:t>2</a:t>
            </a:r>
            <a:r>
              <a:rPr lang="tr-TR" sz="1600" b="1" dirty="0">
                <a:solidFill>
                  <a:schemeClr val="accent5">
                    <a:lumMod val="50000"/>
                  </a:schemeClr>
                </a:solidFill>
                <a:effectLst>
                  <a:outerShdw blurRad="38100" dist="38100" dir="2700000" algn="tl">
                    <a:srgbClr val="000000">
                      <a:alpha val="43137"/>
                    </a:srgbClr>
                  </a:outerShdw>
                </a:effectLst>
              </a:rPr>
              <a:t>.    Alanın </a:t>
            </a:r>
            <a:r>
              <a:rPr lang="tr-TR" sz="1600" b="1" dirty="0" smtClean="0">
                <a:solidFill>
                  <a:schemeClr val="accent5">
                    <a:lumMod val="50000"/>
                  </a:schemeClr>
                </a:solidFill>
                <a:effectLst>
                  <a:outerShdw blurRad="38100" dist="38100" dir="2700000" algn="tl">
                    <a:srgbClr val="000000">
                      <a:alpha val="43137"/>
                    </a:srgbClr>
                  </a:outerShdw>
                </a:effectLst>
              </a:rPr>
              <a:t>Amacı</a:t>
            </a:r>
            <a:endParaRPr lang="tr-TR" sz="1600" dirty="0">
              <a:solidFill>
                <a:schemeClr val="accent5">
                  <a:lumMod val="50000"/>
                </a:schemeClr>
              </a:solidFill>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Bilişim teknolojileri alanında yer alan dallarda sektörün ihtiyaçları, bilimsel ve teknolojik gelişmeler doğrultusunda gerekli olan mesleki yeterlilikleri kazandıran nitelikli meslek elemanlarını yetiştirmek amaçlanmaktadır.  </a:t>
            </a:r>
          </a:p>
          <a:p>
            <a:r>
              <a:rPr lang="tr-TR" sz="1600" b="1" dirty="0">
                <a:solidFill>
                  <a:schemeClr val="accent5">
                    <a:lumMod val="50000"/>
                  </a:schemeClr>
                </a:solidFill>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3</a:t>
            </a:r>
            <a:r>
              <a:rPr lang="tr-TR" sz="1600" b="1" dirty="0">
                <a:solidFill>
                  <a:schemeClr val="accent5">
                    <a:lumMod val="50000"/>
                  </a:schemeClr>
                </a:solidFill>
                <a:effectLst>
                  <a:outerShdw blurRad="38100" dist="38100" dir="2700000" algn="tl">
                    <a:srgbClr val="000000">
                      <a:alpha val="43137"/>
                    </a:srgbClr>
                  </a:outerShdw>
                </a:effectLst>
              </a:rPr>
              <a:t>. Bilişim Teknolojileri Alanının Dalları</a:t>
            </a:r>
            <a:endParaRPr lang="tr-TR" sz="1600" dirty="0">
              <a:solidFill>
                <a:schemeClr val="accent5">
                  <a:lumMod val="50000"/>
                </a:schemeClr>
              </a:solidFill>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Bilişim teknolojileri alanında 10.sınıfta aşağıdaki meslek dersleri ortak olarak verilmektedir:</a:t>
            </a:r>
          </a:p>
          <a:p>
            <a:endParaRPr lang="tr-TR" sz="1600" dirty="0">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  Bilişim Teknolojileri Temelleri</a:t>
            </a:r>
          </a:p>
          <a:p>
            <a:r>
              <a:rPr lang="tr-TR" sz="1600" dirty="0">
                <a:effectLst>
                  <a:outerShdw blurRad="38100" dist="38100" dir="2700000" algn="tl">
                    <a:srgbClr val="000000">
                      <a:alpha val="43137"/>
                    </a:srgbClr>
                  </a:outerShdw>
                </a:effectLst>
              </a:rPr>
              <a:t>-  Programlama Temelleri                   </a:t>
            </a:r>
          </a:p>
          <a:p>
            <a:r>
              <a:rPr lang="tr-TR" sz="1600" dirty="0">
                <a:effectLst>
                  <a:outerShdw blurRad="38100" dist="38100" dir="2700000" algn="tl">
                    <a:srgbClr val="000000">
                      <a:alpha val="43137"/>
                    </a:srgbClr>
                  </a:outerShdw>
                </a:effectLst>
              </a:rPr>
              <a:t>-  Ofis Programları</a:t>
            </a:r>
          </a:p>
          <a:p>
            <a:r>
              <a:rPr lang="tr-TR" sz="1600" dirty="0">
                <a:effectLst>
                  <a:outerShdw blurRad="38100" dist="38100" dir="2700000" algn="tl">
                    <a:srgbClr val="000000">
                      <a:alpha val="43137"/>
                    </a:srgbClr>
                  </a:outerShdw>
                </a:effectLst>
              </a:rPr>
              <a:t>-  Bilişim Teknik Resmi</a:t>
            </a:r>
          </a:p>
          <a:p>
            <a:r>
              <a:rPr lang="tr-TR" dirty="0"/>
              <a:t> </a:t>
            </a:r>
          </a:p>
          <a:p>
            <a:endParaRPr lang="tr-TR" dirty="0"/>
          </a:p>
        </p:txBody>
      </p:sp>
      <p:sp>
        <p:nvSpPr>
          <p:cNvPr id="5" name="Metin kutusu 4"/>
          <p:cNvSpPr txBox="1"/>
          <p:nvPr/>
        </p:nvSpPr>
        <p:spPr>
          <a:xfrm>
            <a:off x="410692" y="980728"/>
            <a:ext cx="4968551" cy="2339102"/>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r>
              <a:rPr lang="tr-TR" sz="1600" b="1" dirty="0">
                <a:solidFill>
                  <a:schemeClr val="accent5">
                    <a:lumMod val="50000"/>
                  </a:schemeClr>
                </a:solidFill>
                <a:effectLst>
                  <a:outerShdw blurRad="38100" dist="38100" dir="2700000" algn="tl">
                    <a:srgbClr val="000000">
                      <a:alpha val="43137"/>
                    </a:srgbClr>
                  </a:outerShdw>
                </a:effectLst>
              </a:rPr>
              <a:t>1. Alan Tanımı</a:t>
            </a:r>
            <a:endParaRPr lang="tr-TR" sz="1600" dirty="0">
              <a:solidFill>
                <a:schemeClr val="accent5">
                  <a:lumMod val="50000"/>
                </a:schemeClr>
              </a:solidFill>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Bilişim teknolojileri alanı, bilgisayar sistemlerinin yazılım ve donanım kurulumu yanında alanın altında yer alan ağ işletmenliği, bilgisayar teknik servisi, </a:t>
            </a:r>
            <a:r>
              <a:rPr lang="tr-TR" sz="1600" dirty="0" err="1">
                <a:effectLst>
                  <a:outerShdw blurRad="38100" dist="38100" dir="2700000" algn="tl">
                    <a:srgbClr val="000000">
                      <a:alpha val="43137"/>
                    </a:srgbClr>
                  </a:outerShdw>
                </a:effectLst>
              </a:rPr>
              <a:t>veritabanı</a:t>
            </a:r>
            <a:r>
              <a:rPr lang="tr-TR" sz="1600" dirty="0">
                <a:effectLst>
                  <a:outerShdw blurRad="38100" dist="38100" dir="2700000" algn="tl">
                    <a:srgbClr val="000000">
                      <a:alpha val="43137"/>
                    </a:srgbClr>
                  </a:outerShdw>
                </a:effectLst>
              </a:rPr>
              <a:t> programcılığı ve web programcılığı dallarının yeterliliklerini kazandırmaya yönelik eğitim ve öğretim verilen alandır. </a:t>
            </a:r>
          </a:p>
          <a:p>
            <a:endParaRPr lang="tr-TR" dirty="0"/>
          </a:p>
        </p:txBody>
      </p:sp>
    </p:spTree>
    <p:extLst>
      <p:ext uri="{BB962C8B-B14F-4D97-AF65-F5344CB8AC3E}">
        <p14:creationId xmlns:p14="http://schemas.microsoft.com/office/powerpoint/2010/main" val="328931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404664"/>
            <a:ext cx="8469560" cy="6740307"/>
          </a:xfrm>
          <a:prstGeom prst="rect">
            <a:avLst/>
          </a:prstGeom>
          <a:noFill/>
        </p:spPr>
        <p:txBody>
          <a:bodyPr wrap="square" rtlCol="0">
            <a:spAutoFit/>
          </a:bodyPr>
          <a:lstStyle/>
          <a:p>
            <a:r>
              <a:rPr lang="tr-TR" sz="1600" b="1" dirty="0" smtClean="0">
                <a:solidFill>
                  <a:schemeClr val="accent5">
                    <a:lumMod val="50000"/>
                  </a:schemeClr>
                </a:solidFill>
                <a:effectLst>
                  <a:outerShdw blurRad="38100" dist="38100" dir="2700000" algn="tl">
                    <a:srgbClr val="000000">
                      <a:alpha val="43137"/>
                    </a:srgbClr>
                  </a:outerShdw>
                </a:effectLst>
              </a:rPr>
              <a:t>     4</a:t>
            </a:r>
            <a:r>
              <a:rPr lang="tr-TR" sz="1600" b="1" dirty="0">
                <a:solidFill>
                  <a:schemeClr val="accent5">
                    <a:lumMod val="50000"/>
                  </a:schemeClr>
                </a:solidFill>
                <a:effectLst>
                  <a:outerShdw blurRad="38100" dist="38100" dir="2700000" algn="tl">
                    <a:srgbClr val="000000">
                      <a:alpha val="43137"/>
                    </a:srgbClr>
                  </a:outerShdw>
                </a:effectLst>
              </a:rPr>
              <a:t>. Staj İmkanı </a:t>
            </a:r>
            <a:r>
              <a:rPr lang="tr-TR" sz="1600" b="1" dirty="0">
                <a:effectLst>
                  <a:outerShdw blurRad="38100" dist="38100" dir="2700000" algn="tl">
                    <a:srgbClr val="000000">
                      <a:alpha val="43137"/>
                    </a:srgbClr>
                  </a:outerShdw>
                </a:effectLst>
              </a:rPr>
              <a:t>   </a:t>
            </a:r>
            <a:endParaRPr lang="tr-TR" sz="1600" dirty="0">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Öğrencilerimiz 11.sınıfın sonunda işyerlerinde bölümleriyle ilgili staj yaparak çalışma hayatını deneyimleme fırsatı yakalamaktadır. </a:t>
            </a:r>
            <a:endParaRPr lang="tr-TR" sz="1600" dirty="0" smtClean="0">
              <a:effectLst>
                <a:outerShdw blurRad="38100" dist="38100" dir="2700000" algn="tl">
                  <a:srgbClr val="000000">
                    <a:alpha val="43137"/>
                  </a:srgbClr>
                </a:outerShdw>
              </a:effectLst>
            </a:endParaRPr>
          </a:p>
          <a:p>
            <a:endParaRPr lang="tr-TR" sz="1600" dirty="0" smtClean="0">
              <a:effectLst>
                <a:outerShdw blurRad="38100" dist="38100" dir="2700000" algn="tl">
                  <a:srgbClr val="000000">
                    <a:alpha val="43137"/>
                  </a:srgbClr>
                </a:outerShdw>
              </a:effectLst>
            </a:endParaRPr>
          </a:p>
          <a:p>
            <a:r>
              <a:rPr lang="tr-TR" sz="1600" b="1" dirty="0" smtClean="0">
                <a:solidFill>
                  <a:schemeClr val="accent5">
                    <a:lumMod val="50000"/>
                  </a:schemeClr>
                </a:solidFill>
                <a:effectLst>
                  <a:outerShdw blurRad="38100" dist="38100" dir="2700000" algn="tl">
                    <a:srgbClr val="000000">
                      <a:alpha val="43137"/>
                    </a:srgbClr>
                  </a:outerShdw>
                </a:effectLst>
              </a:rPr>
              <a:t>     5. İş Olanakları</a:t>
            </a:r>
            <a:endParaRPr lang="tr-TR" sz="1600" dirty="0" smtClean="0">
              <a:solidFill>
                <a:schemeClr val="accent5">
                  <a:lumMod val="50000"/>
                </a:schemeClr>
              </a:solidFill>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       Bilişim Teknolojileri Alanından mezun öğrencilerimiz bilgisayar firmalarında veya büyük işletmelerde teknisyen, web tasarımcı, müşteri temsilcisi gibi mesleklerde istihdam </a:t>
            </a:r>
            <a:r>
              <a:rPr lang="tr-TR" sz="1600" dirty="0" err="1">
                <a:effectLst>
                  <a:outerShdw blurRad="38100" dist="38100" dir="2700000" algn="tl">
                    <a:srgbClr val="000000">
                      <a:alpha val="43137"/>
                    </a:srgbClr>
                  </a:outerShdw>
                </a:effectLst>
              </a:rPr>
              <a:t>edilmektedir.Kullanıcı</a:t>
            </a:r>
            <a:r>
              <a:rPr lang="tr-TR" sz="1600" dirty="0">
                <a:effectLst>
                  <a:outerShdw blurRad="38100" dist="38100" dir="2700000" algn="tl">
                    <a:srgbClr val="000000">
                      <a:alpha val="43137"/>
                    </a:srgbClr>
                  </a:outerShdw>
                </a:effectLst>
              </a:rPr>
              <a:t> </a:t>
            </a:r>
            <a:r>
              <a:rPr lang="tr-TR" sz="1600" dirty="0" err="1">
                <a:effectLst>
                  <a:outerShdw blurRad="38100" dist="38100" dir="2700000" algn="tl">
                    <a:srgbClr val="000000">
                      <a:alpha val="43137"/>
                    </a:srgbClr>
                  </a:outerShdw>
                </a:effectLst>
              </a:rPr>
              <a:t>arayüzüne</a:t>
            </a:r>
            <a:r>
              <a:rPr lang="tr-TR" sz="1600" dirty="0">
                <a:effectLst>
                  <a:outerShdw blurRad="38100" dist="38100" dir="2700000" algn="tl">
                    <a:srgbClr val="000000">
                      <a:alpha val="43137"/>
                    </a:srgbClr>
                  </a:outerShdw>
                </a:effectLst>
              </a:rPr>
              <a:t> sahip uygulama ve </a:t>
            </a:r>
            <a:r>
              <a:rPr lang="tr-TR" sz="1600" dirty="0" err="1">
                <a:effectLst>
                  <a:outerShdw blurRad="38100" dist="38100" dir="2700000" algn="tl">
                    <a:srgbClr val="000000">
                      <a:alpha val="43137"/>
                    </a:srgbClr>
                  </a:outerShdw>
                </a:effectLst>
              </a:rPr>
              <a:t>veritabanı</a:t>
            </a:r>
            <a:r>
              <a:rPr lang="tr-TR" sz="1600" dirty="0">
                <a:effectLst>
                  <a:outerShdw blurRad="38100" dist="38100" dir="2700000" algn="tl">
                    <a:srgbClr val="000000">
                      <a:alpha val="43137"/>
                    </a:srgbClr>
                  </a:outerShdw>
                </a:effectLst>
              </a:rPr>
              <a:t> programları kullanımı ve yönetimi hizmeti veren ya da bu hizmetlere ihtiyaç duyan firma, kamu kurum ve kuruluşlarında; web tasarımı hizmeti veren veya web ortamında çalışan etkileşimli programlar hazırlayan yazılım şirketlerinde ya da bu hizmetlere ihtiyaç duyan firma, kamu kurum ve kuruluşlarında çalışabilirler.   </a:t>
            </a:r>
          </a:p>
          <a:p>
            <a:r>
              <a:rPr lang="tr-TR" sz="1600" b="1" dirty="0">
                <a:effectLst>
                  <a:outerShdw blurRad="38100" dist="38100" dir="2700000" algn="tl">
                    <a:srgbClr val="000000">
                      <a:alpha val="43137"/>
                    </a:srgbClr>
                  </a:outerShdw>
                </a:effectLst>
              </a:rPr>
              <a:t>      </a:t>
            </a:r>
            <a:r>
              <a:rPr lang="tr-TR" sz="1600" b="1" dirty="0">
                <a:solidFill>
                  <a:schemeClr val="accent5">
                    <a:lumMod val="50000"/>
                  </a:schemeClr>
                </a:solidFill>
                <a:effectLst>
                  <a:outerShdw blurRad="38100" dist="38100" dir="2700000" algn="tl">
                    <a:srgbClr val="000000">
                      <a:alpha val="43137"/>
                    </a:srgbClr>
                  </a:outerShdw>
                </a:effectLst>
              </a:rPr>
              <a:t>6. Bilişim Teknolojileri Alanı Mezunu Öğrencilerin Yerleşebileceği </a:t>
            </a:r>
            <a:r>
              <a:rPr lang="tr-TR" sz="1600" b="1" dirty="0" err="1">
                <a:solidFill>
                  <a:schemeClr val="accent5">
                    <a:lumMod val="50000"/>
                  </a:schemeClr>
                </a:solidFill>
                <a:effectLst>
                  <a:outerShdw blurRad="38100" dist="38100" dir="2700000" algn="tl">
                    <a:srgbClr val="000000">
                      <a:alpha val="43137"/>
                    </a:srgbClr>
                  </a:outerShdw>
                </a:effectLst>
              </a:rPr>
              <a:t>Önlisans</a:t>
            </a:r>
            <a:r>
              <a:rPr lang="tr-TR" sz="1600" b="1" dirty="0">
                <a:solidFill>
                  <a:schemeClr val="accent5">
                    <a:lumMod val="50000"/>
                  </a:schemeClr>
                </a:solidFill>
                <a:effectLst>
                  <a:outerShdw blurRad="38100" dist="38100" dir="2700000" algn="tl">
                    <a:srgbClr val="000000">
                      <a:alpha val="43137"/>
                    </a:srgbClr>
                  </a:outerShdw>
                </a:effectLst>
              </a:rPr>
              <a:t>(2 Yıllık) Programları</a:t>
            </a:r>
            <a:endParaRPr lang="tr-TR" sz="1600" dirty="0">
              <a:solidFill>
                <a:schemeClr val="accent5">
                  <a:lumMod val="50000"/>
                </a:schemeClr>
              </a:solidFill>
              <a:effectLst>
                <a:outerShdw blurRad="38100" dist="38100" dir="2700000" algn="tl">
                  <a:srgbClr val="000000">
                    <a:alpha val="43137"/>
                  </a:srgbClr>
                </a:outerShdw>
              </a:effectLst>
            </a:endParaRPr>
          </a:p>
          <a:p>
            <a:r>
              <a:rPr lang="tr-TR" sz="1100" b="1" dirty="0">
                <a:effectLst>
                  <a:outerShdw blurRad="38100" dist="38100" dir="2700000" algn="tl">
                    <a:srgbClr val="000000">
                      <a:alpha val="43137"/>
                    </a:srgbClr>
                  </a:outerShdw>
                </a:effectLst>
              </a:rPr>
              <a:t>       </a:t>
            </a:r>
            <a:r>
              <a:rPr lang="tr-TR" sz="1100" dirty="0">
                <a:effectLst>
                  <a:outerShdw blurRad="38100" dist="38100" dir="2700000" algn="tl">
                    <a:srgbClr val="000000">
                      <a:alpha val="43137"/>
                    </a:srgbClr>
                  </a:outerShdw>
                </a:effectLst>
              </a:rPr>
              <a:t>Bilişim Teknolojileri Alanından Mezun olan öğrencilerimizin aşağıda yer alan yükseköğretim lisans programlarına yerleştirilirken, yerleştirme puanları, </a:t>
            </a:r>
            <a:r>
              <a:rPr lang="tr-TR" sz="1100" dirty="0" err="1">
                <a:effectLst>
                  <a:outerShdw blurRad="38100" dist="38100" dir="2700000" algn="tl">
                    <a:srgbClr val="000000">
                      <a:alpha val="43137"/>
                    </a:srgbClr>
                  </a:outerShdw>
                </a:effectLst>
              </a:rPr>
              <a:t>OBP'nin</a:t>
            </a:r>
            <a:r>
              <a:rPr lang="tr-TR" sz="1100" dirty="0">
                <a:effectLst>
                  <a:outerShdw blurRad="38100" dist="38100" dir="2700000" algn="tl">
                    <a:srgbClr val="000000">
                      <a:alpha val="43137"/>
                    </a:srgbClr>
                  </a:outerShdw>
                </a:effectLst>
              </a:rPr>
              <a:t> 0,12 ile çarpılması ve YGS/LYS puanlarına eklenmesi suretiyle elde edilecek; ayrıca, yerleştirme puanlarına </a:t>
            </a:r>
            <a:r>
              <a:rPr lang="tr-TR" sz="1100" dirty="0" err="1">
                <a:effectLst>
                  <a:outerShdw blurRad="38100" dist="38100" dir="2700000" algn="tl">
                    <a:srgbClr val="000000">
                      <a:alpha val="43137"/>
                    </a:srgbClr>
                  </a:outerShdw>
                </a:effectLst>
              </a:rPr>
              <a:t>OBP'nin</a:t>
            </a:r>
            <a:r>
              <a:rPr lang="tr-TR" sz="1100" dirty="0">
                <a:effectLst>
                  <a:outerShdw blurRad="38100" dist="38100" dir="2700000" algn="tl">
                    <a:srgbClr val="000000">
                      <a:alpha val="43137"/>
                    </a:srgbClr>
                  </a:outerShdw>
                </a:effectLst>
              </a:rPr>
              <a:t> 0,06 ile çarpılmasıyla elde edilecek ek puanlar katılacaktır. Dolayısıyla diğer lise öğrencilerinden daha avantajlı olacaklardır.</a:t>
            </a:r>
          </a:p>
          <a:p>
            <a:r>
              <a:rPr lang="tr-TR" sz="1100" dirty="0">
                <a:effectLst>
                  <a:outerShdw blurRad="38100" dist="38100" dir="2700000" algn="tl">
                    <a:srgbClr val="000000">
                      <a:alpha val="43137"/>
                    </a:srgbClr>
                  </a:outerShdw>
                </a:effectLst>
              </a:rPr>
              <a:t> </a:t>
            </a:r>
          </a:p>
          <a:p>
            <a:r>
              <a:rPr lang="tr-TR" sz="1100" dirty="0">
                <a:effectLst>
                  <a:outerShdw blurRad="38100" dist="38100" dir="2700000" algn="tl">
                    <a:srgbClr val="000000">
                      <a:alpha val="43137"/>
                    </a:srgbClr>
                  </a:outerShdw>
                </a:effectLst>
              </a:rPr>
              <a:t>Basım Teknolojileri </a:t>
            </a:r>
            <a:r>
              <a:rPr lang="tr-TR" sz="1100" dirty="0" smtClean="0">
                <a:effectLst>
                  <a:outerShdw blurRad="38100" dist="38100" dir="2700000" algn="tl">
                    <a:srgbClr val="000000">
                      <a:alpha val="43137"/>
                    </a:srgbClr>
                  </a:outerShdw>
                </a:effectLst>
              </a:rPr>
              <a:t> , Bilgisayar Operatörlüğü  </a:t>
            </a:r>
          </a:p>
          <a:p>
            <a:r>
              <a:rPr lang="tr-TR" sz="1100" dirty="0" err="1" smtClean="0">
                <a:effectLst>
                  <a:outerShdw blurRad="38100" dist="38100" dir="2700000" algn="tl">
                    <a:srgbClr val="000000">
                      <a:alpha val="43137"/>
                    </a:srgbClr>
                  </a:outerShdw>
                </a:effectLst>
              </a:rPr>
              <a:t>Bİlgisayar</a:t>
            </a:r>
            <a:r>
              <a:rPr lang="tr-TR" sz="1100" dirty="0" smtClean="0">
                <a:effectLst>
                  <a:outerShdw blurRad="38100" dist="38100" dir="2700000" algn="tl">
                    <a:srgbClr val="000000">
                      <a:alpha val="43137"/>
                    </a:srgbClr>
                  </a:outerShdw>
                </a:effectLst>
              </a:rPr>
              <a:t> Programcılığı  Bilgisayar </a:t>
            </a:r>
            <a:r>
              <a:rPr lang="tr-TR" sz="1100" dirty="0">
                <a:effectLst>
                  <a:outerShdw blurRad="38100" dist="38100" dir="2700000" algn="tl">
                    <a:srgbClr val="000000">
                      <a:alpha val="43137"/>
                    </a:srgbClr>
                  </a:outerShdw>
                </a:effectLst>
              </a:rPr>
              <a:t>Teknolojisi </a:t>
            </a:r>
          </a:p>
          <a:p>
            <a:r>
              <a:rPr lang="tr-TR" sz="1100" dirty="0">
                <a:effectLst>
                  <a:outerShdw blurRad="38100" dist="38100" dir="2700000" algn="tl">
                    <a:srgbClr val="000000">
                      <a:alpha val="43137"/>
                    </a:srgbClr>
                  </a:outerShdw>
                </a:effectLst>
              </a:rPr>
              <a:t>Bilgi </a:t>
            </a:r>
            <a:r>
              <a:rPr lang="tr-TR" sz="1100" dirty="0" smtClean="0">
                <a:effectLst>
                  <a:outerShdw blurRad="38100" dist="38100" dir="2700000" algn="tl">
                    <a:srgbClr val="000000">
                      <a:alpha val="43137"/>
                    </a:srgbClr>
                  </a:outerShdw>
                </a:effectLst>
              </a:rPr>
              <a:t>Yönetimi, Bilişim </a:t>
            </a:r>
            <a:r>
              <a:rPr lang="tr-TR" sz="1100" dirty="0">
                <a:effectLst>
                  <a:outerShdw blurRad="38100" dist="38100" dir="2700000" algn="tl">
                    <a:srgbClr val="000000">
                      <a:alpha val="43137"/>
                    </a:srgbClr>
                  </a:outerShdw>
                </a:effectLst>
              </a:rPr>
              <a:t>Güvenliği </a:t>
            </a:r>
            <a:r>
              <a:rPr lang="tr-TR" sz="1100" dirty="0" err="1" smtClean="0">
                <a:effectLst>
                  <a:outerShdw blurRad="38100" dist="38100" dir="2700000" algn="tl">
                    <a:srgbClr val="000000">
                      <a:alpha val="43137"/>
                    </a:srgbClr>
                  </a:outerShdw>
                </a:effectLst>
              </a:rPr>
              <a:t>Teknolojisi,Coğrafi</a:t>
            </a:r>
            <a:r>
              <a:rPr lang="tr-TR" sz="1100" dirty="0" smtClean="0">
                <a:effectLst>
                  <a:outerShdw blurRad="38100" dist="38100" dir="2700000" algn="tl">
                    <a:srgbClr val="000000">
                      <a:alpha val="43137"/>
                    </a:srgbClr>
                  </a:outerShdw>
                </a:effectLst>
              </a:rPr>
              <a:t> </a:t>
            </a:r>
            <a:r>
              <a:rPr lang="tr-TR" sz="1100" dirty="0">
                <a:effectLst>
                  <a:outerShdw blurRad="38100" dist="38100" dir="2700000" algn="tl">
                    <a:srgbClr val="000000">
                      <a:alpha val="43137"/>
                    </a:srgbClr>
                  </a:outerShdw>
                </a:effectLst>
              </a:rPr>
              <a:t>Bilgi Sistemleri</a:t>
            </a:r>
          </a:p>
          <a:p>
            <a:r>
              <a:rPr lang="tr-TR" sz="1100" dirty="0">
                <a:effectLst>
                  <a:outerShdw blurRad="38100" dist="38100" dir="2700000" algn="tl">
                    <a:srgbClr val="000000">
                      <a:alpha val="43137"/>
                    </a:srgbClr>
                  </a:outerShdw>
                </a:effectLst>
              </a:rPr>
              <a:t>Dijital Fabrika Teknolojileri</a:t>
            </a:r>
          </a:p>
          <a:p>
            <a:r>
              <a:rPr lang="tr-TR" sz="1100" dirty="0">
                <a:effectLst>
                  <a:outerShdw blurRad="38100" dist="38100" dir="2700000" algn="tl">
                    <a:srgbClr val="000000">
                      <a:alpha val="43137"/>
                    </a:srgbClr>
                  </a:outerShdw>
                </a:effectLst>
              </a:rPr>
              <a:t>E-Ticaret ve </a:t>
            </a:r>
            <a:r>
              <a:rPr lang="tr-TR" sz="1100" dirty="0" smtClean="0">
                <a:effectLst>
                  <a:outerShdw blurRad="38100" dist="38100" dir="2700000" algn="tl">
                    <a:srgbClr val="000000">
                      <a:alpha val="43137"/>
                    </a:srgbClr>
                  </a:outerShdw>
                </a:effectLst>
              </a:rPr>
              <a:t>Pazarlama, Grafik Tasarımı , İnsansız </a:t>
            </a:r>
            <a:r>
              <a:rPr lang="tr-TR" sz="1100" dirty="0">
                <a:effectLst>
                  <a:outerShdw blurRad="38100" dist="38100" dir="2700000" algn="tl">
                    <a:srgbClr val="000000">
                      <a:alpha val="43137"/>
                    </a:srgbClr>
                  </a:outerShdw>
                </a:effectLst>
              </a:rPr>
              <a:t>Hava Aracı Teknolojisi ve Operatörlüğü</a:t>
            </a:r>
          </a:p>
          <a:p>
            <a:r>
              <a:rPr lang="tr-TR" sz="1100" dirty="0">
                <a:effectLst>
                  <a:outerShdw blurRad="38100" dist="38100" dir="2700000" algn="tl">
                    <a:srgbClr val="000000">
                      <a:alpha val="43137"/>
                    </a:srgbClr>
                  </a:outerShdw>
                </a:effectLst>
              </a:rPr>
              <a:t>İnternet ve Ağ Teknolojileri</a:t>
            </a:r>
          </a:p>
          <a:p>
            <a:r>
              <a:rPr lang="tr-TR" sz="1100" dirty="0">
                <a:effectLst>
                  <a:outerShdw blurRad="38100" dist="38100" dir="2700000" algn="tl">
                    <a:srgbClr val="000000">
                      <a:alpha val="43137"/>
                    </a:srgbClr>
                  </a:outerShdw>
                </a:effectLst>
              </a:rPr>
              <a:t>Mobil Teknolojileri</a:t>
            </a:r>
          </a:p>
          <a:p>
            <a:r>
              <a:rPr lang="tr-TR" sz="1100" dirty="0">
                <a:effectLst>
                  <a:outerShdw blurRad="38100" dist="38100" dir="2700000" algn="tl">
                    <a:srgbClr val="000000">
                      <a:alpha val="43137"/>
                    </a:srgbClr>
                  </a:outerShdw>
                </a:effectLst>
              </a:rPr>
              <a:t>Sağlık Bilgi Sistemleri Teknikerliği</a:t>
            </a:r>
          </a:p>
          <a:p>
            <a:r>
              <a:rPr lang="tr-TR" sz="1100" dirty="0">
                <a:effectLst>
                  <a:outerShdw blurRad="38100" dist="38100" dir="2700000" algn="tl">
                    <a:srgbClr val="000000">
                      <a:alpha val="43137"/>
                    </a:srgbClr>
                  </a:outerShdw>
                </a:effectLst>
              </a:rPr>
              <a:t>Sahne Işık ve Ses Teknolojileri</a:t>
            </a:r>
          </a:p>
          <a:p>
            <a:r>
              <a:rPr lang="tr-TR" sz="1100" dirty="0">
                <a:effectLst>
                  <a:outerShdw blurRad="38100" dist="38100" dir="2700000" algn="tl">
                    <a:srgbClr val="000000">
                      <a:alpha val="43137"/>
                    </a:srgbClr>
                  </a:outerShdw>
                </a:effectLst>
              </a:rPr>
              <a:t>Web Tasarımı ve Kodlama</a:t>
            </a:r>
          </a:p>
          <a:p>
            <a:r>
              <a:rPr lang="tr-TR" sz="1100" dirty="0">
                <a:effectLst>
                  <a:outerShdw blurRad="38100" dist="38100" dir="2700000" algn="tl">
                    <a:srgbClr val="000000">
                      <a:alpha val="43137"/>
                    </a:srgbClr>
                  </a:outerShdw>
                </a:effectLst>
              </a:rPr>
              <a:t>Yeni Medya ve Gazetecilik</a:t>
            </a:r>
          </a:p>
          <a:p>
            <a:r>
              <a:rPr lang="tr-TR" sz="1600" dirty="0">
                <a:effectLst>
                  <a:outerShdw blurRad="38100" dist="38100" dir="2700000" algn="tl">
                    <a:srgbClr val="000000">
                      <a:alpha val="43137"/>
                    </a:srgbClr>
                  </a:outerShdw>
                </a:effectLst>
              </a:rPr>
              <a:t> </a:t>
            </a:r>
          </a:p>
          <a:p>
            <a:r>
              <a:rPr lang="tr-TR" sz="1600" b="1" dirty="0">
                <a:effectLst>
                  <a:outerShdw blurRad="38100" dist="38100" dir="2700000" algn="tl">
                    <a:srgbClr val="000000">
                      <a:alpha val="43137"/>
                    </a:srgbClr>
                  </a:outerShdw>
                </a:effectLst>
              </a:rPr>
              <a:t>   </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61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404664"/>
            <a:ext cx="8469560" cy="5909310"/>
          </a:xfrm>
          <a:prstGeom prst="rect">
            <a:avLst/>
          </a:prstGeom>
          <a:noFill/>
        </p:spPr>
        <p:txBody>
          <a:bodyPr wrap="square" rtlCol="0">
            <a:spAutoFit/>
          </a:bodyPr>
          <a:lstStyle/>
          <a:p>
            <a:r>
              <a:rPr lang="tr-TR" sz="1200" b="1" dirty="0">
                <a:effectLst>
                  <a:outerShdw blurRad="38100" dist="38100" dir="2700000" algn="tl">
                    <a:srgbClr val="000000">
                      <a:alpha val="43137"/>
                    </a:srgbClr>
                  </a:outerShdw>
                </a:effectLst>
              </a:rPr>
              <a:t>     </a:t>
            </a:r>
            <a:r>
              <a:rPr lang="tr-TR" sz="1200" b="1" dirty="0" smtClean="0">
                <a:solidFill>
                  <a:schemeClr val="accent1">
                    <a:lumMod val="50000"/>
                  </a:schemeClr>
                </a:solidFill>
                <a:effectLst>
                  <a:outerShdw blurRad="38100" dist="38100" dir="2700000" algn="tl">
                    <a:srgbClr val="000000">
                      <a:alpha val="43137"/>
                    </a:srgbClr>
                  </a:outerShdw>
                </a:effectLst>
              </a:rPr>
              <a:t> 7. Bilişim Teknolojileri Alanı Mezunu Öğrencilerin Yerleşebileceği Lisans(4 Yıllık) Programları</a:t>
            </a:r>
          </a:p>
          <a:p>
            <a:r>
              <a:rPr lang="tr-TR" sz="1200" dirty="0" smtClean="0">
                <a:effectLst>
                  <a:outerShdw blurRad="38100" dist="38100" dir="2700000" algn="tl">
                    <a:srgbClr val="000000">
                      <a:alpha val="43137"/>
                    </a:srgbClr>
                  </a:outerShdw>
                </a:effectLst>
              </a:rPr>
              <a:t>Bilişim Teknolojileri Alanından Mezun olan öğrencilerimizin aşağıda yer alan yükseköğretim lisans programlarına yerleştirilirken, yerleştirme puanları, </a:t>
            </a:r>
            <a:r>
              <a:rPr lang="tr-TR" sz="1200" dirty="0" err="1" smtClean="0">
                <a:effectLst>
                  <a:outerShdw blurRad="38100" dist="38100" dir="2700000" algn="tl">
                    <a:srgbClr val="000000">
                      <a:alpha val="43137"/>
                    </a:srgbClr>
                  </a:outerShdw>
                </a:effectLst>
              </a:rPr>
              <a:t>OBP'nin</a:t>
            </a:r>
            <a:r>
              <a:rPr lang="tr-TR" sz="1200" dirty="0" smtClean="0">
                <a:effectLst>
                  <a:outerShdw blurRad="38100" dist="38100" dir="2700000" algn="tl">
                    <a:srgbClr val="000000">
                      <a:alpha val="43137"/>
                    </a:srgbClr>
                  </a:outerShdw>
                </a:effectLst>
              </a:rPr>
              <a:t> 0,12 ile çarpılması ve YGS/LYS puanlarına eklenmesi suretiyle elde edilecek; ayrıca, yerleştirme puanlarına </a:t>
            </a:r>
            <a:r>
              <a:rPr lang="tr-TR" sz="1200" dirty="0" err="1" smtClean="0">
                <a:effectLst>
                  <a:outerShdw blurRad="38100" dist="38100" dir="2700000" algn="tl">
                    <a:srgbClr val="000000">
                      <a:alpha val="43137"/>
                    </a:srgbClr>
                  </a:outerShdw>
                </a:effectLst>
              </a:rPr>
              <a:t>OBP'nin</a:t>
            </a:r>
            <a:r>
              <a:rPr lang="tr-TR" sz="1200" dirty="0" smtClean="0">
                <a:effectLst>
                  <a:outerShdw blurRad="38100" dist="38100" dir="2700000" algn="tl">
                    <a:srgbClr val="000000">
                      <a:alpha val="43137"/>
                    </a:srgbClr>
                  </a:outerShdw>
                </a:effectLst>
              </a:rPr>
              <a:t> 0,06 ile çarpılmasıyla elde edilecek ek puanlar katılacaktır. Dolayısıyla diğer lise öğrencilerinden daha avantajlı olacaklardır.</a:t>
            </a:r>
          </a:p>
          <a:p>
            <a:r>
              <a:rPr lang="tr-TR" sz="1200" dirty="0" smtClean="0">
                <a:effectLst>
                  <a:outerShdw blurRad="38100" dist="38100" dir="2700000" algn="tl">
                    <a:srgbClr val="000000">
                      <a:alpha val="43137"/>
                    </a:srgbClr>
                  </a:outerShdw>
                </a:effectLst>
              </a:rPr>
              <a:t> </a:t>
            </a:r>
          </a:p>
          <a:p>
            <a:r>
              <a:rPr lang="tr-TR" sz="1200" dirty="0" smtClean="0">
                <a:effectLst>
                  <a:outerShdw blurRad="38100" dist="38100" dir="2700000" algn="tl">
                    <a:srgbClr val="000000">
                      <a:alpha val="43137"/>
                    </a:srgbClr>
                  </a:outerShdw>
                </a:effectLst>
              </a:rPr>
              <a:t>  Bilgisayar ve Öğretim Teknolojileri Öğretmenliği </a:t>
            </a:r>
          </a:p>
          <a:p>
            <a:r>
              <a:rPr lang="tr-TR" sz="1200" b="1" dirty="0" smtClean="0">
                <a:solidFill>
                  <a:schemeClr val="accent1">
                    <a:lumMod val="50000"/>
                  </a:schemeClr>
                </a:solidFill>
                <a:effectLst>
                  <a:outerShdw blurRad="38100" dist="38100" dir="2700000" algn="tl">
                    <a:srgbClr val="000000">
                      <a:alpha val="43137"/>
                    </a:srgbClr>
                  </a:outerShdw>
                </a:effectLst>
              </a:rPr>
              <a:t>      8. Bilişim Teknolojileri Alanı Mezunu Öğrencilerin Yerleşebileceği Teknoloji Mühendisliği Fakülteleri</a:t>
            </a:r>
            <a:endParaRPr lang="tr-TR" sz="1200" dirty="0" smtClean="0">
              <a:solidFill>
                <a:schemeClr val="accent1">
                  <a:lumMod val="50000"/>
                </a:schemeClr>
              </a:solidFill>
              <a:effectLst>
                <a:outerShdw blurRad="38100" dist="38100" dir="2700000" algn="tl">
                  <a:srgbClr val="000000">
                    <a:alpha val="43137"/>
                  </a:srgbClr>
                </a:outerShdw>
              </a:effectLst>
            </a:endParaRPr>
          </a:p>
          <a:p>
            <a:r>
              <a:rPr lang="tr-TR" sz="1200" dirty="0" smtClean="0">
                <a:effectLst>
                  <a:outerShdw blurRad="38100" dist="38100" dir="2700000" algn="tl">
                    <a:srgbClr val="000000">
                      <a:alpha val="43137"/>
                    </a:srgbClr>
                  </a:outerShdw>
                </a:effectLst>
              </a:rPr>
              <a:t>Teknoloji Fakültelerinin aşağıda yer alan lisans programlarına (M.T.O.K. kontenjanı), sadece Bilişim Teknolojileri Alanında öğrenciler yerleşir diğer okul mezunları yerleşemezler. Yine öğrencilerimiz bu alana yerleşirken ek puan  almaktadır.</a:t>
            </a:r>
          </a:p>
          <a:p>
            <a:r>
              <a:rPr lang="tr-TR" sz="1200" dirty="0" smtClean="0">
                <a:effectLst>
                  <a:outerShdw blurRad="38100" dist="38100" dir="2700000" algn="tl">
                    <a:srgbClr val="000000">
                      <a:alpha val="43137"/>
                    </a:srgbClr>
                  </a:outerShdw>
                </a:effectLst>
              </a:rPr>
              <a:t> </a:t>
            </a:r>
          </a:p>
          <a:p>
            <a:r>
              <a:rPr lang="tr-TR" sz="1200" dirty="0" smtClean="0">
                <a:effectLst>
                  <a:outerShdw blurRad="38100" dist="38100" dir="2700000" algn="tl">
                    <a:srgbClr val="000000">
                      <a:alpha val="43137"/>
                    </a:srgbClr>
                  </a:outerShdw>
                </a:effectLst>
              </a:rPr>
              <a:t>  Bilgisayar Mühendisliği</a:t>
            </a:r>
          </a:p>
          <a:p>
            <a:r>
              <a:rPr lang="tr-TR" sz="1200" dirty="0" smtClean="0">
                <a:effectLst>
                  <a:outerShdw blurRad="38100" dist="38100" dir="2700000" algn="tl">
                    <a:srgbClr val="000000">
                      <a:alpha val="43137"/>
                    </a:srgbClr>
                  </a:outerShdw>
                </a:effectLst>
              </a:rPr>
              <a:t>  Bilişim Sistemleri Mühendisliği </a:t>
            </a:r>
          </a:p>
          <a:p>
            <a:r>
              <a:rPr lang="tr-TR" sz="1200" dirty="0" smtClean="0">
                <a:effectLst>
                  <a:outerShdw blurRad="38100" dist="38100" dir="2700000" algn="tl">
                    <a:srgbClr val="000000">
                      <a:alpha val="43137"/>
                    </a:srgbClr>
                  </a:outerShdw>
                </a:effectLst>
              </a:rPr>
              <a:t>  Adli Bilişim Mühendisliği </a:t>
            </a:r>
          </a:p>
          <a:p>
            <a:r>
              <a:rPr lang="tr-TR" sz="1200" dirty="0" smtClean="0">
                <a:effectLst>
                  <a:outerShdw blurRad="38100" dist="38100" dir="2700000" algn="tl">
                    <a:srgbClr val="000000">
                      <a:alpha val="43137"/>
                    </a:srgbClr>
                  </a:outerShdw>
                </a:effectLst>
              </a:rPr>
              <a:t>  Biyomedikal Mühendisliği </a:t>
            </a:r>
          </a:p>
          <a:p>
            <a:r>
              <a:rPr lang="tr-TR" sz="1200" dirty="0" smtClean="0">
                <a:effectLst>
                  <a:outerShdw blurRad="38100" dist="38100" dir="2700000" algn="tl">
                    <a:srgbClr val="000000">
                      <a:alpha val="43137"/>
                    </a:srgbClr>
                  </a:outerShdw>
                </a:effectLst>
              </a:rPr>
              <a:t>  Elektrik-Elektronik Mühendisliği </a:t>
            </a:r>
          </a:p>
          <a:p>
            <a:r>
              <a:rPr lang="tr-TR" sz="1200" dirty="0" smtClean="0">
                <a:effectLst>
                  <a:outerShdw blurRad="38100" dist="38100" dir="2700000" algn="tl">
                    <a:srgbClr val="000000">
                      <a:alpha val="43137"/>
                    </a:srgbClr>
                  </a:outerShdw>
                </a:effectLst>
              </a:rPr>
              <a:t>  Elektronik ve Haberleşme Mühendisliği </a:t>
            </a:r>
          </a:p>
          <a:p>
            <a:r>
              <a:rPr lang="tr-TR" sz="1200" dirty="0" smtClean="0">
                <a:effectLst>
                  <a:outerShdw blurRad="38100" dist="38100" dir="2700000" algn="tl">
                    <a:srgbClr val="000000">
                      <a:alpha val="43137"/>
                    </a:srgbClr>
                  </a:outerShdw>
                </a:effectLst>
              </a:rPr>
              <a:t>  Enerji Sistemleri Mühendisliği </a:t>
            </a:r>
          </a:p>
          <a:p>
            <a:r>
              <a:rPr lang="tr-TR" sz="1200" dirty="0" smtClean="0">
                <a:effectLst>
                  <a:outerShdw blurRad="38100" dist="38100" dir="2700000" algn="tl">
                    <a:srgbClr val="000000">
                      <a:alpha val="43137"/>
                    </a:srgbClr>
                  </a:outerShdw>
                </a:effectLst>
              </a:rPr>
              <a:t>  Yazılım Mühendisliği </a:t>
            </a:r>
          </a:p>
          <a:p>
            <a:r>
              <a:rPr lang="tr-TR" sz="1200" b="1" dirty="0" smtClean="0">
                <a:effectLst>
                  <a:outerShdw blurRad="38100" dist="38100" dir="2700000" algn="tl">
                    <a:srgbClr val="000000">
                      <a:alpha val="43137"/>
                    </a:srgbClr>
                  </a:outerShdw>
                </a:effectLst>
              </a:rPr>
              <a:t>     </a:t>
            </a:r>
            <a:r>
              <a:rPr lang="tr-TR" sz="1200" b="1" dirty="0" smtClean="0">
                <a:solidFill>
                  <a:schemeClr val="accent1">
                    <a:lumMod val="50000"/>
                  </a:schemeClr>
                </a:solidFill>
                <a:effectLst>
                  <a:outerShdw blurRad="38100" dist="38100" dir="2700000" algn="tl">
                    <a:srgbClr val="000000">
                      <a:alpha val="43137"/>
                    </a:srgbClr>
                  </a:outerShdw>
                </a:effectLst>
              </a:rPr>
              <a:t> 9. Bilişim Teknolojileri Alanının Avantajları</a:t>
            </a:r>
            <a:endParaRPr lang="tr-TR" sz="1200" dirty="0" smtClean="0">
              <a:solidFill>
                <a:schemeClr val="accent1">
                  <a:lumMod val="50000"/>
                </a:schemeClr>
              </a:solidFill>
              <a:effectLst>
                <a:outerShdw blurRad="38100" dist="38100" dir="2700000" algn="tl">
                  <a:srgbClr val="000000">
                    <a:alpha val="43137"/>
                  </a:srgbClr>
                </a:outerShdw>
              </a:effectLst>
            </a:endParaRPr>
          </a:p>
          <a:p>
            <a:pPr marL="228600" indent="-228600">
              <a:buAutoNum type="arabicParenR"/>
            </a:pPr>
            <a:r>
              <a:rPr lang="tr-TR" sz="1200" dirty="0" smtClean="0">
                <a:effectLst>
                  <a:outerShdw blurRad="38100" dist="38100" dir="2700000" algn="tl">
                    <a:srgbClr val="000000">
                      <a:alpha val="43137"/>
                    </a:srgbClr>
                  </a:outerShdw>
                </a:effectLst>
              </a:rPr>
              <a:t>Okumuzda diplomayı aldıktan sonra diploma ile kendinize işyeri açabilirsiniz.</a:t>
            </a:r>
          </a:p>
          <a:p>
            <a:pPr marL="228600" indent="-228600">
              <a:buAutoNum type="arabicParenR"/>
            </a:pPr>
            <a:r>
              <a:rPr lang="tr-TR" sz="1200" dirty="0" smtClean="0">
                <a:effectLst>
                  <a:outerShdw blurRad="38100" dist="38100" dir="2700000" algn="tl">
                    <a:srgbClr val="000000">
                      <a:alpha val="43137"/>
                    </a:srgbClr>
                  </a:outerShdw>
                </a:effectLst>
              </a:rPr>
              <a:t> İşyeri açarken sermaye gerektirmeyen tek dal web programcılığı dalıdır.</a:t>
            </a:r>
          </a:p>
          <a:p>
            <a:r>
              <a:rPr lang="tr-TR" sz="1200" dirty="0">
                <a:effectLst>
                  <a:outerShdw blurRad="38100" dist="38100" dir="2700000" algn="tl">
                    <a:srgbClr val="000000">
                      <a:alpha val="43137"/>
                    </a:srgbClr>
                  </a:outerShdw>
                </a:effectLst>
              </a:rPr>
              <a:t> </a:t>
            </a:r>
            <a:r>
              <a:rPr lang="tr-TR" sz="1200" dirty="0" smtClean="0">
                <a:effectLst>
                  <a:outerShdw blurRad="38100" dist="38100" dir="2700000" algn="tl">
                    <a:srgbClr val="000000">
                      <a:alpha val="43137"/>
                    </a:srgbClr>
                  </a:outerShdw>
                </a:effectLst>
              </a:rPr>
              <a:t>   Geleceğin meslekleri arasında birinci sırada yer alan alandır.</a:t>
            </a:r>
          </a:p>
          <a:p>
            <a:r>
              <a:rPr lang="tr-TR" sz="1200" dirty="0" smtClean="0">
                <a:effectLst>
                  <a:outerShdw blurRad="38100" dist="38100" dir="2700000" algn="tl">
                    <a:srgbClr val="000000">
                      <a:alpha val="43137"/>
                    </a:srgbClr>
                  </a:outerShdw>
                </a:effectLst>
              </a:rPr>
              <a:t>3) Öğretmenlik bakımından en çok ihtiyacın bulunduğu ve alımın yapıldığı alan</a:t>
            </a:r>
          </a:p>
          <a:p>
            <a:r>
              <a:rPr lang="tr-TR" sz="1200" dirty="0" smtClean="0">
                <a:effectLst>
                  <a:outerShdw blurRad="38100" dist="38100" dir="2700000" algn="tl">
                    <a:srgbClr val="000000">
                      <a:alpha val="43137"/>
                    </a:srgbClr>
                  </a:outerShdw>
                </a:effectLst>
              </a:rPr>
              <a:t> Bilişim Teknolojileri Öğretmenliğidir. (Okulumuzdaki diğer alanlara göre)</a:t>
            </a:r>
          </a:p>
          <a:p>
            <a:r>
              <a:rPr lang="tr-TR" sz="1200" dirty="0" smtClean="0">
                <a:effectLst>
                  <a:outerShdw blurRad="38100" dist="38100" dir="2700000" algn="tl">
                    <a:srgbClr val="000000">
                      <a:alpha val="43137"/>
                    </a:srgbClr>
                  </a:outerShdw>
                </a:effectLst>
              </a:rPr>
              <a:t>4) Kendinizi geliştirdiğiniz taktirde çok kısa sürede çok maaş almaya başlayabileceğiniz </a:t>
            </a:r>
          </a:p>
          <a:p>
            <a:r>
              <a:rPr lang="tr-TR" sz="1200" dirty="0" smtClean="0">
                <a:effectLst>
                  <a:outerShdw blurRad="38100" dist="38100" dir="2700000" algn="tl">
                    <a:srgbClr val="000000">
                      <a:alpha val="43137"/>
                    </a:srgbClr>
                  </a:outerShdw>
                </a:effectLst>
              </a:rPr>
              <a:t>bir alandır. Dünyada en çok para kazanan Bilişim Teknolojileri alanındakilerdir. </a:t>
            </a:r>
          </a:p>
          <a:p>
            <a:r>
              <a:rPr lang="tr-TR" sz="1200" dirty="0" smtClean="0">
                <a:effectLst>
                  <a:outerShdw blurRad="38100" dist="38100" dir="2700000" algn="tl">
                    <a:srgbClr val="000000">
                      <a:alpha val="43137"/>
                    </a:srgbClr>
                  </a:outerShdw>
                </a:effectLst>
              </a:rPr>
              <a:t>5) Dersler sınıfta değil ağırlıklı olarak </a:t>
            </a:r>
            <a:r>
              <a:rPr lang="tr-TR" sz="1200" dirty="0" err="1" smtClean="0">
                <a:effectLst>
                  <a:outerShdw blurRad="38100" dist="38100" dir="2700000" algn="tl">
                    <a:srgbClr val="000000">
                      <a:alpha val="43137"/>
                    </a:srgbClr>
                  </a:outerShdw>
                </a:effectLst>
              </a:rPr>
              <a:t>laboratuarda</a:t>
            </a:r>
            <a:r>
              <a:rPr lang="tr-TR" sz="1200" dirty="0" smtClean="0">
                <a:effectLst>
                  <a:outerShdw blurRad="38100" dist="38100" dir="2700000" algn="tl">
                    <a:srgbClr val="000000">
                      <a:alpha val="43137"/>
                    </a:srgbClr>
                  </a:outerShdw>
                </a:effectLst>
              </a:rPr>
              <a:t> uygulamalı olarak işlenir. </a:t>
            </a:r>
          </a:p>
          <a:p>
            <a:r>
              <a:rPr lang="tr-TR" sz="1200" dirty="0" smtClean="0">
                <a:effectLst>
                  <a:outerShdw blurRad="38100" dist="38100" dir="2700000" algn="tl">
                    <a:srgbClr val="000000">
                      <a:alpha val="43137"/>
                    </a:srgbClr>
                  </a:outerShdw>
                </a:effectLst>
              </a:rPr>
              <a:t>Bu yüzden dersler çok zevkli ve çabuk geçmektedir.</a:t>
            </a:r>
          </a:p>
          <a:p>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76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3" name="Metin kutusu 2"/>
          <p:cNvSpPr txBox="1"/>
          <p:nvPr/>
        </p:nvSpPr>
        <p:spPr>
          <a:xfrm>
            <a:off x="375723" y="2924358"/>
            <a:ext cx="6428525" cy="3323987"/>
          </a:xfrm>
          <a:prstGeom prst="rect">
            <a:avLst/>
          </a:prstGeom>
          <a:noFill/>
        </p:spPr>
        <p:txBody>
          <a:bodyPr wrap="square" rtlCol="0">
            <a:spAutoFit/>
          </a:bodyPr>
          <a:lstStyle/>
          <a:p>
            <a:r>
              <a:rPr lang="tr-TR" sz="1600" b="1" dirty="0"/>
              <a:t> </a:t>
            </a:r>
            <a:r>
              <a:rPr lang="tr-TR" sz="1600" b="1" dirty="0" smtClean="0">
                <a:solidFill>
                  <a:schemeClr val="accent5">
                    <a:lumMod val="50000"/>
                  </a:schemeClr>
                </a:solidFill>
                <a:effectLst>
                  <a:outerShdw blurRad="38100" dist="38100" dir="2700000" algn="tl">
                    <a:srgbClr val="000000">
                      <a:alpha val="43137"/>
                    </a:srgbClr>
                  </a:outerShdw>
                </a:effectLst>
              </a:rPr>
              <a:t>2</a:t>
            </a:r>
            <a:r>
              <a:rPr lang="tr-TR" sz="1600" b="1" dirty="0">
                <a:solidFill>
                  <a:schemeClr val="accent5">
                    <a:lumMod val="50000"/>
                  </a:schemeClr>
                </a:solidFill>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Muhasebe ve Finansman Alan Altında Yer Alan Dallar</a:t>
            </a:r>
          </a:p>
          <a:p>
            <a:endParaRPr lang="tr-TR" sz="1600" b="1" dirty="0">
              <a:solidFill>
                <a:schemeClr val="accent5">
                  <a:lumMod val="50000"/>
                </a:schemeClr>
              </a:solidFill>
              <a:effectLst>
                <a:outerShdw blurRad="38100" dist="38100" dir="2700000" algn="tl">
                  <a:srgbClr val="000000">
                    <a:alpha val="43137"/>
                  </a:srgbClr>
                </a:outerShdw>
              </a:effectLst>
            </a:endParaRPr>
          </a:p>
          <a:p>
            <a:r>
              <a:rPr lang="tr-TR" dirty="0"/>
              <a:t>1- Bilgisayarlı Muhasebe</a:t>
            </a:r>
          </a:p>
          <a:p>
            <a:r>
              <a:rPr lang="tr-TR" dirty="0"/>
              <a:t>2- Dış Ticaret Ofis Hizmetleri</a:t>
            </a:r>
          </a:p>
          <a:p>
            <a:r>
              <a:rPr lang="tr-TR" dirty="0"/>
              <a:t>3- Finans ve Borsa </a:t>
            </a:r>
            <a:r>
              <a:rPr lang="tr-TR" dirty="0" smtClean="0"/>
              <a:t>Hizmetleri</a:t>
            </a:r>
            <a:endParaRPr lang="tr-TR" sz="1600" dirty="0">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  </a:t>
            </a:r>
            <a:endParaRPr lang="tr-TR" sz="1600" dirty="0" smtClean="0">
              <a:effectLst>
                <a:outerShdw blurRad="38100" dist="38100" dir="2700000" algn="tl">
                  <a:srgbClr val="000000">
                    <a:alpha val="43137"/>
                  </a:srgbClr>
                </a:outerShdw>
              </a:effectLst>
            </a:endParaRPr>
          </a:p>
          <a:p>
            <a:r>
              <a:rPr lang="tr-TR" sz="1600" b="1" dirty="0">
                <a:solidFill>
                  <a:schemeClr val="accent5">
                    <a:lumMod val="50000"/>
                  </a:schemeClr>
                </a:solidFill>
                <a:effectLst>
                  <a:outerShdw blurRad="38100" dist="38100" dir="2700000" algn="tl">
                    <a:srgbClr val="000000">
                      <a:alpha val="43137"/>
                    </a:srgbClr>
                  </a:outerShdw>
                </a:effectLst>
              </a:rPr>
              <a:t>	</a:t>
            </a:r>
            <a:r>
              <a:rPr lang="tr-TR" dirty="0" smtClean="0"/>
              <a:t>Meslek lisesinden sonra "Yükseköğretim Kurumları Sınavında" (YKS) başarılı olanlar lisans programlarına ya da meslek yüksekokullarının ilgili bölümlerine devam edebilirler. Mezun olan öğrencilerin ek puanları ile yerleşebilecekleri ön lisans programları da mevcuttur. </a:t>
            </a:r>
          </a:p>
          <a:p>
            <a:endParaRPr lang="tr-TR" dirty="0"/>
          </a:p>
        </p:txBody>
      </p:sp>
      <p:sp>
        <p:nvSpPr>
          <p:cNvPr id="5" name="Metin kutusu 4"/>
          <p:cNvSpPr txBox="1"/>
          <p:nvPr/>
        </p:nvSpPr>
        <p:spPr>
          <a:xfrm>
            <a:off x="410692" y="980728"/>
            <a:ext cx="7473676" cy="2000548"/>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r>
              <a:rPr lang="tr-TR" sz="1600" b="1" dirty="0">
                <a:solidFill>
                  <a:schemeClr val="accent5">
                    <a:lumMod val="50000"/>
                  </a:schemeClr>
                </a:solidFill>
                <a:effectLst>
                  <a:outerShdw blurRad="38100" dist="38100" dir="2700000" algn="tl">
                    <a:srgbClr val="000000">
                      <a:alpha val="43137"/>
                    </a:srgbClr>
                  </a:outerShdw>
                </a:effectLst>
              </a:rPr>
              <a:t>1. Alan Tanımı</a:t>
            </a:r>
            <a:endParaRPr lang="tr-TR" sz="1600" dirty="0">
              <a:solidFill>
                <a:schemeClr val="accent5">
                  <a:lumMod val="50000"/>
                </a:schemeClr>
              </a:solidFill>
              <a:effectLst>
                <a:outerShdw blurRad="38100" dist="38100" dir="2700000" algn="tl">
                  <a:srgbClr val="000000">
                    <a:alpha val="43137"/>
                  </a:srgbClr>
                </a:outerShdw>
              </a:effectLst>
            </a:endParaRPr>
          </a:p>
          <a:p>
            <a:endParaRPr lang="tr-TR" dirty="0" smtClean="0"/>
          </a:p>
          <a:p>
            <a:r>
              <a:rPr lang="tr-TR" dirty="0"/>
              <a:t>Muhasebe ve finansman, işletmelerin kuruluşu, faaliyetlerine ait belgelerin tasnifi, kayıt işlemleri, dosyalama ve arşivleme işlemleri, raporlama, analiz etme, dış ticaret mevzuatı, gümrük işlemleri, muhasebe kayıtları, finans ve borsa hizmetleri yeterliklerini kazandırmaya yönelik eğitim ve öğretim verilen alandır.</a:t>
            </a:r>
          </a:p>
        </p:txBody>
      </p:sp>
      <p:grpSp>
        <p:nvGrpSpPr>
          <p:cNvPr id="11" name="Grup 10"/>
          <p:cNvGrpSpPr/>
          <p:nvPr/>
        </p:nvGrpSpPr>
        <p:grpSpPr>
          <a:xfrm>
            <a:off x="375722" y="300041"/>
            <a:ext cx="5621569" cy="678960"/>
            <a:chOff x="303180" y="2115164"/>
            <a:chExt cx="4244530" cy="678960"/>
          </a:xfrm>
          <a:scene3d>
            <a:camera prst="orthographicFront"/>
            <a:lightRig rig="threePt" dir="t">
              <a:rot lat="0" lon="0" rev="7500000"/>
            </a:lightRig>
          </a:scene3d>
        </p:grpSpPr>
        <p:sp>
          <p:nvSpPr>
            <p:cNvPr id="12" name="Yuvarlatılmış Dikdörtgen 11"/>
            <p:cNvSpPr/>
            <p:nvPr/>
          </p:nvSpPr>
          <p:spPr>
            <a:xfrm>
              <a:off x="303180" y="2115164"/>
              <a:ext cx="4244530" cy="6789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641570"/>
                <a:satOff val="25882"/>
                <a:lumOff val="-5425"/>
                <a:alphaOff val="0"/>
              </a:schemeClr>
            </a:fillRef>
            <a:effectRef idx="2">
              <a:schemeClr val="accent4">
                <a:hueOff val="-641570"/>
                <a:satOff val="25882"/>
                <a:lumOff val="-5425"/>
                <a:alphaOff val="0"/>
              </a:schemeClr>
            </a:effectRef>
            <a:fontRef idx="minor">
              <a:schemeClr val="lt1"/>
            </a:fontRef>
          </p:style>
        </p:sp>
        <p:sp>
          <p:nvSpPr>
            <p:cNvPr id="13" name="Yuvarlatılmış Dikdörtgen 4"/>
            <p:cNvSpPr txBox="1"/>
            <p:nvPr/>
          </p:nvSpPr>
          <p:spPr>
            <a:xfrm>
              <a:off x="336324" y="2148308"/>
              <a:ext cx="417824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Muhasebe ve Finansman Alanı</a:t>
              </a:r>
              <a:endParaRPr lang="tr-TR" sz="2300" kern="1200" dirty="0"/>
            </a:p>
          </p:txBody>
        </p:sp>
      </p:grpSp>
    </p:spTree>
    <p:extLst>
      <p:ext uri="{BB962C8B-B14F-4D97-AF65-F5344CB8AC3E}">
        <p14:creationId xmlns:p14="http://schemas.microsoft.com/office/powerpoint/2010/main" val="329517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5988" t="72868" r="44885" b="5129"/>
          <a:stretch/>
        </p:blipFill>
        <p:spPr>
          <a:xfrm>
            <a:off x="4139952" y="3088222"/>
            <a:ext cx="3168353" cy="264503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5" name="Metin kutusu 4"/>
          <p:cNvSpPr txBox="1"/>
          <p:nvPr/>
        </p:nvSpPr>
        <p:spPr>
          <a:xfrm>
            <a:off x="323528" y="404664"/>
            <a:ext cx="8469560" cy="6124754"/>
          </a:xfrm>
          <a:prstGeom prst="rect">
            <a:avLst/>
          </a:prstGeom>
          <a:noFill/>
        </p:spPr>
        <p:txBody>
          <a:bodyPr wrap="square" rtlCol="0">
            <a:spAutoFit/>
          </a:bodyPr>
          <a:lstStyle/>
          <a:p>
            <a:endParaRPr lang="tr-TR" sz="1600" dirty="0" smtClean="0">
              <a:effectLst>
                <a:outerShdw blurRad="38100" dist="38100" dir="2700000" algn="tl">
                  <a:srgbClr val="000000">
                    <a:alpha val="43137"/>
                  </a:srgbClr>
                </a:outerShdw>
              </a:effectLst>
            </a:endParaRPr>
          </a:p>
          <a:p>
            <a:r>
              <a:rPr lang="tr-TR" sz="1600" b="1" dirty="0" smtClean="0">
                <a:solidFill>
                  <a:schemeClr val="accent5">
                    <a:lumMod val="50000"/>
                  </a:schemeClr>
                </a:solidFill>
                <a:effectLst>
                  <a:outerShdw blurRad="38100" dist="38100" dir="2700000" algn="tl">
                    <a:srgbClr val="000000">
                      <a:alpha val="43137"/>
                    </a:srgbClr>
                  </a:outerShdw>
                </a:effectLst>
              </a:rPr>
              <a:t>     </a:t>
            </a:r>
            <a:r>
              <a:rPr lang="tr-TR" sz="1600" b="1" dirty="0">
                <a:solidFill>
                  <a:schemeClr val="accent5">
                    <a:lumMod val="50000"/>
                  </a:schemeClr>
                </a:solidFill>
                <a:effectLst>
                  <a:outerShdw blurRad="38100" dist="38100" dir="2700000" algn="tl">
                    <a:srgbClr val="000000">
                      <a:alpha val="43137"/>
                    </a:srgbClr>
                  </a:outerShdw>
                </a:effectLst>
              </a:rPr>
              <a:t>3</a:t>
            </a:r>
            <a:r>
              <a:rPr lang="tr-TR" sz="1600" b="1" dirty="0" smtClean="0">
                <a:solidFill>
                  <a:schemeClr val="accent5">
                    <a:lumMod val="50000"/>
                  </a:schemeClr>
                </a:solidFill>
                <a:effectLst>
                  <a:outerShdw blurRad="38100" dist="38100" dir="2700000" algn="tl">
                    <a:srgbClr val="000000">
                      <a:alpha val="43137"/>
                    </a:srgbClr>
                  </a:outerShdw>
                </a:effectLst>
              </a:rPr>
              <a:t>. İş Olanakları</a:t>
            </a:r>
          </a:p>
          <a:p>
            <a:endParaRPr lang="tr-TR" sz="1600" dirty="0" smtClean="0">
              <a:solidFill>
                <a:schemeClr val="accent5">
                  <a:lumMod val="50000"/>
                </a:schemeClr>
              </a:solidFill>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       </a:t>
            </a:r>
            <a:r>
              <a:rPr lang="tr-TR" dirty="0"/>
              <a:t>Meslek mensupları; muhasebe ve mali müşavirlik bürolarında, dış ticaret ve finans kuruluşlarının ilgili bölümleri ile ticari işletmelerin muhasebe servislerinde çalışabilirler. Ayrıca her türlü kuruluşun mali işlerle ilgili bölümlerinde çalışabilirler. Mesleğin oldukça geniş bir çalışma alanı mevcuttur.</a:t>
            </a:r>
            <a:r>
              <a:rPr lang="tr-TR" sz="1600" b="1" dirty="0">
                <a:effectLst>
                  <a:outerShdw blurRad="38100" dist="38100" dir="2700000" algn="tl">
                    <a:srgbClr val="000000">
                      <a:alpha val="43137"/>
                    </a:srgbClr>
                  </a:outerShdw>
                </a:effectLst>
              </a:rPr>
              <a:t>   </a:t>
            </a:r>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r>
              <a:rPr lang="tr-TR" sz="1600" b="1" dirty="0" smtClean="0">
                <a:effectLst>
                  <a:outerShdw blurRad="38100" dist="38100" dir="2700000" algn="tl">
                    <a:srgbClr val="000000">
                      <a:alpha val="43137"/>
                    </a:srgbClr>
                  </a:outerShdw>
                </a:effectLst>
              </a:rPr>
              <a:t> </a:t>
            </a:r>
            <a:r>
              <a:rPr lang="tr-TR" sz="1600" b="1" dirty="0">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4.</a:t>
            </a:r>
            <a:r>
              <a:rPr lang="tr-TR" sz="1600" b="1" dirty="0">
                <a:solidFill>
                  <a:schemeClr val="accent5">
                    <a:lumMod val="50000"/>
                  </a:schemeClr>
                </a:solidFill>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Muhasebe ve Finansman </a:t>
            </a:r>
            <a:r>
              <a:rPr lang="tr-TR" sz="1600" b="1" dirty="0">
                <a:solidFill>
                  <a:schemeClr val="accent5">
                    <a:lumMod val="50000"/>
                  </a:schemeClr>
                </a:solidFill>
                <a:effectLst>
                  <a:outerShdw blurRad="38100" dist="38100" dir="2700000" algn="tl">
                    <a:srgbClr val="000000">
                      <a:alpha val="43137"/>
                    </a:srgbClr>
                  </a:outerShdw>
                </a:effectLst>
              </a:rPr>
              <a:t>Alanı Mezunu Öğrencilerin Yerleşebileceği </a:t>
            </a:r>
            <a:r>
              <a:rPr lang="tr-TR" sz="1600" b="1" dirty="0" err="1">
                <a:solidFill>
                  <a:schemeClr val="accent5">
                    <a:lumMod val="50000"/>
                  </a:schemeClr>
                </a:solidFill>
                <a:effectLst>
                  <a:outerShdw blurRad="38100" dist="38100" dir="2700000" algn="tl">
                    <a:srgbClr val="000000">
                      <a:alpha val="43137"/>
                    </a:srgbClr>
                  </a:outerShdw>
                </a:effectLst>
              </a:rPr>
              <a:t>Önlisans</a:t>
            </a:r>
            <a:r>
              <a:rPr lang="tr-TR" sz="1600" b="1" dirty="0">
                <a:solidFill>
                  <a:schemeClr val="accent5">
                    <a:lumMod val="50000"/>
                  </a:schemeClr>
                </a:solidFill>
                <a:effectLst>
                  <a:outerShdw blurRad="38100" dist="38100" dir="2700000" algn="tl">
                    <a:srgbClr val="000000">
                      <a:alpha val="43137"/>
                    </a:srgbClr>
                  </a:outerShdw>
                </a:effectLst>
              </a:rPr>
              <a:t>(2 Yıllık) </a:t>
            </a:r>
            <a:r>
              <a:rPr lang="tr-TR" sz="1600" b="1" dirty="0" smtClean="0">
                <a:solidFill>
                  <a:schemeClr val="accent5">
                    <a:lumMod val="50000"/>
                  </a:schemeClr>
                </a:solidFill>
                <a:effectLst>
                  <a:outerShdw blurRad="38100" dist="38100" dir="2700000" algn="tl">
                    <a:srgbClr val="000000">
                      <a:alpha val="43137"/>
                    </a:srgbClr>
                  </a:outerShdw>
                </a:effectLst>
              </a:rPr>
              <a:t>Programları</a:t>
            </a:r>
          </a:p>
          <a:p>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1600" dirty="0">
              <a:solidFill>
                <a:schemeClr val="accent5">
                  <a:lumMod val="50000"/>
                </a:schemeClr>
              </a:solidFill>
              <a:effectLst>
                <a:outerShdw blurRad="38100" dist="38100" dir="2700000" algn="tl">
                  <a:srgbClr val="000000">
                    <a:alpha val="43137"/>
                  </a:srgbClr>
                </a:outerShdw>
              </a:effectLst>
            </a:endParaRPr>
          </a:p>
          <a:p>
            <a:r>
              <a:rPr lang="tr-TR" sz="1600" b="1" dirty="0">
                <a:effectLst>
                  <a:outerShdw blurRad="38100" dist="38100" dir="2700000" algn="tl">
                    <a:srgbClr val="000000">
                      <a:alpha val="43137"/>
                    </a:srgbClr>
                  </a:outerShdw>
                </a:effectLst>
              </a:rPr>
              <a:t>       </a:t>
            </a:r>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r>
              <a:rPr lang="tr-TR" sz="1600" dirty="0">
                <a:effectLst>
                  <a:outerShdw blurRad="38100" dist="38100" dir="2700000" algn="tl">
                    <a:srgbClr val="000000">
                      <a:alpha val="43137"/>
                    </a:srgbClr>
                  </a:outerShdw>
                </a:effectLst>
              </a:rPr>
              <a:t> </a:t>
            </a:r>
          </a:p>
          <a:p>
            <a:r>
              <a:rPr lang="tr-TR" sz="1600" b="1" dirty="0">
                <a:effectLst>
                  <a:outerShdw blurRad="38100" dist="38100" dir="2700000" algn="tl">
                    <a:srgbClr val="000000">
                      <a:alpha val="43137"/>
                    </a:srgbClr>
                  </a:outerShdw>
                </a:effectLst>
              </a:rPr>
              <a:t>     </a:t>
            </a:r>
            <a:endParaRPr lang="tr-TR" dirty="0">
              <a:effectLst>
                <a:outerShdw blurRad="38100" dist="38100" dir="2700000" algn="tl">
                  <a:srgbClr val="000000">
                    <a:alpha val="43137"/>
                  </a:srgbClr>
                </a:outerShdw>
              </a:effectLst>
            </a:endParaRPr>
          </a:p>
        </p:txBody>
      </p:sp>
      <p:pic>
        <p:nvPicPr>
          <p:cNvPr id="2" name="Resim 1"/>
          <p:cNvPicPr>
            <a:picLocks noChangeAspect="1"/>
          </p:cNvPicPr>
          <p:nvPr/>
        </p:nvPicPr>
        <p:blipFill rotWithShape="1">
          <a:blip r:embed="rId2"/>
          <a:srcRect l="35800" t="40005" r="50699" b="27992"/>
          <a:stretch/>
        </p:blipFill>
        <p:spPr>
          <a:xfrm>
            <a:off x="328452" y="3088222"/>
            <a:ext cx="3739491" cy="2645034"/>
          </a:xfrm>
          <a:prstGeom prst="rect">
            <a:avLst/>
          </a:prstGeom>
        </p:spPr>
      </p:pic>
    </p:spTree>
    <p:extLst>
      <p:ext uri="{BB962C8B-B14F-4D97-AF65-F5344CB8AC3E}">
        <p14:creationId xmlns:p14="http://schemas.microsoft.com/office/powerpoint/2010/main" val="4248349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5988" t="72868" r="44885" b="5129"/>
          <a:stretch/>
        </p:blipFill>
        <p:spPr>
          <a:xfrm>
            <a:off x="4139952" y="3088222"/>
            <a:ext cx="3168353" cy="2645034"/>
          </a:xfrm>
          <a:prstGeom prst="rect">
            <a:avLst/>
          </a:prstGeom>
        </p:spPr>
      </p:pic>
      <p:sp>
        <p:nvSpPr>
          <p:cNvPr id="5" name="Metin kutusu 4"/>
          <p:cNvSpPr txBox="1"/>
          <p:nvPr/>
        </p:nvSpPr>
        <p:spPr>
          <a:xfrm>
            <a:off x="323528" y="404664"/>
            <a:ext cx="8712968" cy="4031873"/>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r>
              <a:rPr lang="tr-TR" sz="1600" b="1" dirty="0" smtClean="0">
                <a:effectLst>
                  <a:outerShdw blurRad="38100" dist="38100" dir="2700000" algn="tl">
                    <a:srgbClr val="000000">
                      <a:alpha val="43137"/>
                    </a:srgbClr>
                  </a:outerShdw>
                </a:effectLst>
              </a:rPr>
              <a:t> </a:t>
            </a:r>
            <a:r>
              <a:rPr lang="tr-TR" sz="1600" b="1" dirty="0">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5.</a:t>
            </a:r>
            <a:r>
              <a:rPr lang="tr-TR" sz="1600" b="1" dirty="0">
                <a:solidFill>
                  <a:schemeClr val="accent5">
                    <a:lumMod val="50000"/>
                  </a:schemeClr>
                </a:solidFill>
                <a:effectLst>
                  <a:outerShdw blurRad="38100" dist="38100" dir="2700000" algn="tl">
                    <a:srgbClr val="000000">
                      <a:alpha val="43137"/>
                    </a:srgbClr>
                  </a:outerShdw>
                </a:effectLst>
              </a:rPr>
              <a:t> </a:t>
            </a:r>
            <a:r>
              <a:rPr lang="tr-TR" sz="1400" b="1" dirty="0" smtClean="0">
                <a:solidFill>
                  <a:schemeClr val="accent5">
                    <a:lumMod val="50000"/>
                  </a:schemeClr>
                </a:solidFill>
                <a:effectLst>
                  <a:outerShdw blurRad="38100" dist="38100" dir="2700000" algn="tl">
                    <a:srgbClr val="000000">
                      <a:alpha val="43137"/>
                    </a:srgbClr>
                  </a:outerShdw>
                </a:effectLst>
              </a:rPr>
              <a:t>Muhasebe ve Finansman </a:t>
            </a:r>
            <a:r>
              <a:rPr lang="tr-TR" sz="1400" b="1" dirty="0">
                <a:solidFill>
                  <a:schemeClr val="accent5">
                    <a:lumMod val="50000"/>
                  </a:schemeClr>
                </a:solidFill>
                <a:effectLst>
                  <a:outerShdw blurRad="38100" dist="38100" dir="2700000" algn="tl">
                    <a:srgbClr val="000000">
                      <a:alpha val="43137"/>
                    </a:srgbClr>
                  </a:outerShdw>
                </a:effectLst>
              </a:rPr>
              <a:t>Alanı Mezunu Öğrencilerin Yerleşebileceği </a:t>
            </a:r>
            <a:r>
              <a:rPr lang="tr-TR" sz="1400" b="1" dirty="0" smtClean="0">
                <a:solidFill>
                  <a:schemeClr val="accent5">
                    <a:lumMod val="50000"/>
                  </a:schemeClr>
                </a:solidFill>
                <a:effectLst>
                  <a:outerShdw blurRad="38100" dist="38100" dir="2700000" algn="tl">
                    <a:srgbClr val="000000">
                      <a:alpha val="43137"/>
                    </a:srgbClr>
                  </a:outerShdw>
                </a:effectLst>
              </a:rPr>
              <a:t>Lisans (4 </a:t>
            </a:r>
            <a:r>
              <a:rPr lang="tr-TR" sz="1400" b="1" dirty="0">
                <a:solidFill>
                  <a:schemeClr val="accent5">
                    <a:lumMod val="50000"/>
                  </a:schemeClr>
                </a:solidFill>
                <a:effectLst>
                  <a:outerShdw blurRad="38100" dist="38100" dir="2700000" algn="tl">
                    <a:srgbClr val="000000">
                      <a:alpha val="43137"/>
                    </a:srgbClr>
                  </a:outerShdw>
                </a:effectLst>
              </a:rPr>
              <a:t>Yıllık) </a:t>
            </a:r>
            <a:r>
              <a:rPr lang="tr-TR" sz="1400" b="1" dirty="0" smtClean="0">
                <a:solidFill>
                  <a:schemeClr val="accent5">
                    <a:lumMod val="50000"/>
                  </a:schemeClr>
                </a:solidFill>
                <a:effectLst>
                  <a:outerShdw blurRad="38100" dist="38100" dir="2700000" algn="tl">
                    <a:srgbClr val="000000">
                      <a:alpha val="43137"/>
                    </a:srgbClr>
                  </a:outerShdw>
                </a:effectLst>
              </a:rPr>
              <a:t>Programları</a:t>
            </a:r>
          </a:p>
          <a:p>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b="1" dirty="0">
              <a:solidFill>
                <a:schemeClr val="accent5">
                  <a:lumMod val="50000"/>
                </a:schemeClr>
              </a:solidFill>
              <a:effectLst>
                <a:outerShdw blurRad="38100" dist="38100" dir="2700000" algn="tl">
                  <a:srgbClr val="000000">
                    <a:alpha val="43137"/>
                  </a:srgbClr>
                </a:outerShdw>
              </a:effectLst>
            </a:endParaRPr>
          </a:p>
          <a:p>
            <a:endParaRPr lang="tr-TR" sz="1600" b="1" dirty="0" smtClean="0">
              <a:solidFill>
                <a:schemeClr val="accent5">
                  <a:lumMod val="50000"/>
                </a:schemeClr>
              </a:solidFill>
              <a:effectLst>
                <a:outerShdw blurRad="38100" dist="38100" dir="2700000" algn="tl">
                  <a:srgbClr val="000000">
                    <a:alpha val="43137"/>
                  </a:srgbClr>
                </a:outerShdw>
              </a:effectLst>
            </a:endParaRPr>
          </a:p>
          <a:p>
            <a:endParaRPr lang="tr-TR" sz="1600" dirty="0">
              <a:solidFill>
                <a:schemeClr val="accent5">
                  <a:lumMod val="50000"/>
                </a:schemeClr>
              </a:solidFill>
              <a:effectLst>
                <a:outerShdw blurRad="38100" dist="38100" dir="2700000" algn="tl">
                  <a:srgbClr val="000000">
                    <a:alpha val="43137"/>
                  </a:srgbClr>
                </a:outerShdw>
              </a:effectLst>
            </a:endParaRPr>
          </a:p>
          <a:p>
            <a:r>
              <a:rPr lang="tr-TR" sz="1600" b="1" dirty="0">
                <a:effectLst>
                  <a:outerShdw blurRad="38100" dist="38100" dir="2700000" algn="tl">
                    <a:srgbClr val="000000">
                      <a:alpha val="43137"/>
                    </a:srgbClr>
                  </a:outerShdw>
                </a:effectLst>
              </a:rPr>
              <a:t>       </a:t>
            </a:r>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endParaRPr lang="tr-TR" sz="1600" b="1" dirty="0" smtClean="0">
              <a:effectLst>
                <a:outerShdw blurRad="38100" dist="38100" dir="2700000" algn="tl">
                  <a:srgbClr val="000000">
                    <a:alpha val="43137"/>
                  </a:srgbClr>
                </a:outerShdw>
              </a:effectLst>
            </a:endParaRPr>
          </a:p>
          <a:p>
            <a:endParaRPr lang="tr-TR" sz="1600" b="1" dirty="0">
              <a:effectLst>
                <a:outerShdw blurRad="38100" dist="38100" dir="2700000" algn="tl">
                  <a:srgbClr val="000000">
                    <a:alpha val="43137"/>
                  </a:srgbClr>
                </a:outerShdw>
              </a:effectLst>
            </a:endParaRPr>
          </a:p>
          <a:p>
            <a:endParaRPr lang="tr-TR" sz="1600" dirty="0">
              <a:effectLst>
                <a:outerShdw blurRad="38100" dist="38100" dir="2700000" algn="tl">
                  <a:srgbClr val="000000">
                    <a:alpha val="43137"/>
                  </a:srgbClr>
                </a:outerShdw>
              </a:effectLst>
            </a:endParaRPr>
          </a:p>
          <a:p>
            <a:r>
              <a:rPr lang="tr-TR" sz="1600" b="1" dirty="0">
                <a:effectLst>
                  <a:outerShdw blurRad="38100" dist="38100" dir="2700000" algn="tl">
                    <a:srgbClr val="000000">
                      <a:alpha val="43137"/>
                    </a:srgbClr>
                  </a:outerShdw>
                </a:effectLst>
              </a:rPr>
              <a:t>     </a:t>
            </a:r>
            <a:endParaRPr lang="tr-TR" dirty="0">
              <a:effectLst>
                <a:outerShdw blurRad="38100" dist="38100" dir="2700000" algn="tl">
                  <a:srgbClr val="000000">
                    <a:alpha val="43137"/>
                  </a:srgbClr>
                </a:outerShdw>
              </a:effectLst>
            </a:endParaRPr>
          </a:p>
        </p:txBody>
      </p:sp>
      <p:pic>
        <p:nvPicPr>
          <p:cNvPr id="6" name="Resim 5"/>
          <p:cNvPicPr>
            <a:picLocks noChangeAspect="1"/>
          </p:cNvPicPr>
          <p:nvPr/>
        </p:nvPicPr>
        <p:blipFill rotWithShape="1">
          <a:blip r:embed="rId3"/>
          <a:srcRect l="33754" t="29359" r="41868" b="28970"/>
          <a:stretch/>
        </p:blipFill>
        <p:spPr>
          <a:xfrm>
            <a:off x="899592" y="1340768"/>
            <a:ext cx="6552728" cy="4464496"/>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Tree>
    <p:extLst>
      <p:ext uri="{BB962C8B-B14F-4D97-AF65-F5344CB8AC3E}">
        <p14:creationId xmlns:p14="http://schemas.microsoft.com/office/powerpoint/2010/main" val="419506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132338"/>
            <a:ext cx="2420888" cy="2664296"/>
          </a:xfrm>
          <a:prstGeom prst="rect">
            <a:avLst/>
          </a:prstGeom>
        </p:spPr>
      </p:pic>
      <p:sp>
        <p:nvSpPr>
          <p:cNvPr id="3" name="Metin kutusu 2"/>
          <p:cNvSpPr txBox="1"/>
          <p:nvPr/>
        </p:nvSpPr>
        <p:spPr>
          <a:xfrm>
            <a:off x="375723" y="2924358"/>
            <a:ext cx="8372741" cy="3570208"/>
          </a:xfrm>
          <a:prstGeom prst="rect">
            <a:avLst/>
          </a:prstGeom>
          <a:noFill/>
        </p:spPr>
        <p:txBody>
          <a:bodyPr wrap="square" rtlCol="0">
            <a:spAutoFit/>
          </a:bodyPr>
          <a:lstStyle/>
          <a:p>
            <a:r>
              <a:rPr lang="tr-TR" sz="1600" b="1" dirty="0"/>
              <a:t> </a:t>
            </a:r>
            <a:r>
              <a:rPr lang="tr-TR" sz="1600" b="1" dirty="0">
                <a:solidFill>
                  <a:schemeClr val="accent5">
                    <a:lumMod val="50000"/>
                  </a:schemeClr>
                </a:solidFill>
                <a:effectLst>
                  <a:outerShdw blurRad="38100" dist="38100" dir="2700000" algn="tl">
                    <a:srgbClr val="000000">
                      <a:alpha val="43137"/>
                    </a:srgbClr>
                  </a:outerShdw>
                </a:effectLst>
              </a:rPr>
              <a:t> Alanın </a:t>
            </a:r>
            <a:r>
              <a:rPr lang="tr-TR" sz="1600" b="1" dirty="0" smtClean="0">
                <a:solidFill>
                  <a:schemeClr val="accent5">
                    <a:lumMod val="50000"/>
                  </a:schemeClr>
                </a:solidFill>
                <a:effectLst>
                  <a:outerShdw blurRad="38100" dist="38100" dir="2700000" algn="tl">
                    <a:srgbClr val="000000">
                      <a:alpha val="43137"/>
                    </a:srgbClr>
                  </a:outerShdw>
                </a:effectLst>
              </a:rPr>
              <a:t>Amacı</a:t>
            </a:r>
            <a:endParaRPr lang="tr-TR" sz="1600" dirty="0">
              <a:solidFill>
                <a:schemeClr val="accent5">
                  <a:lumMod val="50000"/>
                </a:schemeClr>
              </a:solidFill>
              <a:effectLst>
                <a:outerShdw blurRad="38100" dist="38100" dir="2700000" algn="tl">
                  <a:srgbClr val="000000">
                    <a:alpha val="43137"/>
                  </a:srgbClr>
                </a:outerShdw>
              </a:effectLst>
            </a:endParaRPr>
          </a:p>
          <a:p>
            <a:r>
              <a:rPr lang="tr-TR" dirty="0"/>
              <a:t>Gıda Teknolojisi alanı altında yer alan mesleklerde, sektörün ihtiyaçları, Türk Gıda Mevzuatına uygun üretim yapabilen, bilimsel ve teknolojik gelişmeler doğrultusunda gerekli olan mesleki yeterlikleri kazanmış nitelikli meslek elemanları yetiştirmek amaçlanmaktadır</a:t>
            </a:r>
            <a:r>
              <a:rPr lang="tr-TR" dirty="0" smtClean="0"/>
              <a:t>.</a:t>
            </a:r>
          </a:p>
          <a:p>
            <a:endParaRPr lang="tr-TR" sz="1600" dirty="0">
              <a:effectLst>
                <a:outerShdw blurRad="38100" dist="38100" dir="2700000" algn="tl">
                  <a:srgbClr val="000000">
                    <a:alpha val="43137"/>
                  </a:srgbClr>
                </a:outerShdw>
              </a:effectLst>
            </a:endParaRPr>
          </a:p>
          <a:p>
            <a:endParaRPr lang="tr-TR" sz="1600" dirty="0">
              <a:effectLst>
                <a:outerShdw blurRad="38100" dist="38100" dir="2700000" algn="tl">
                  <a:srgbClr val="000000">
                    <a:alpha val="43137"/>
                  </a:srgbClr>
                </a:outerShdw>
              </a:effectLst>
            </a:endParaRPr>
          </a:p>
          <a:p>
            <a:r>
              <a:rPr lang="tr-TR" sz="1600" b="1" dirty="0">
                <a:solidFill>
                  <a:schemeClr val="accent5">
                    <a:lumMod val="50000"/>
                  </a:schemeClr>
                </a:solidFill>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Alanının Dalları</a:t>
            </a:r>
            <a:endParaRPr lang="tr-TR" dirty="0" smtClean="0"/>
          </a:p>
          <a:p>
            <a:r>
              <a:rPr lang="tr-TR" dirty="0" smtClean="0"/>
              <a:t>Süt İşleme, </a:t>
            </a:r>
            <a:r>
              <a:rPr lang="tr-TR" dirty="0" smtClean="0"/>
              <a:t>Hububat İşleme, Gıda Kontrol</a:t>
            </a:r>
          </a:p>
          <a:p>
            <a:r>
              <a:rPr lang="tr-TR" dirty="0" smtClean="0"/>
              <a:t>Çay Üretimi ve İşleme, Sebze ve Meyve İşleme </a:t>
            </a:r>
          </a:p>
          <a:p>
            <a:r>
              <a:rPr lang="tr-TR" dirty="0" smtClean="0"/>
              <a:t>Zeytin İşleme</a:t>
            </a:r>
          </a:p>
          <a:p>
            <a:r>
              <a:rPr lang="tr-TR" dirty="0"/>
              <a:t> </a:t>
            </a:r>
          </a:p>
          <a:p>
            <a:endParaRPr lang="tr-TR" dirty="0"/>
          </a:p>
        </p:txBody>
      </p:sp>
      <p:sp>
        <p:nvSpPr>
          <p:cNvPr id="5" name="Metin kutusu 4"/>
          <p:cNvSpPr txBox="1"/>
          <p:nvPr/>
        </p:nvSpPr>
        <p:spPr>
          <a:xfrm>
            <a:off x="375723" y="1173858"/>
            <a:ext cx="8121748" cy="1569660"/>
          </a:xfrm>
          <a:prstGeom prst="rect">
            <a:avLst/>
          </a:prstGeom>
          <a:noFill/>
        </p:spPr>
        <p:txBody>
          <a:bodyPr wrap="square" rtlCol="0">
            <a:spAutoFit/>
          </a:bodyPr>
          <a:lstStyle/>
          <a:p>
            <a:r>
              <a:rPr lang="tr-TR" sz="1600" b="1" dirty="0">
                <a:effectLst>
                  <a:outerShdw blurRad="38100" dist="38100" dir="2700000" algn="tl">
                    <a:srgbClr val="000000">
                      <a:alpha val="43137"/>
                    </a:srgbClr>
                  </a:outerShdw>
                </a:effectLst>
              </a:rPr>
              <a:t> </a:t>
            </a:r>
            <a:r>
              <a:rPr lang="tr-TR" sz="1600" b="1" dirty="0" smtClean="0">
                <a:solidFill>
                  <a:schemeClr val="accent5">
                    <a:lumMod val="50000"/>
                  </a:schemeClr>
                </a:solidFill>
                <a:effectLst>
                  <a:outerShdw blurRad="38100" dist="38100" dir="2700000" algn="tl">
                    <a:srgbClr val="000000">
                      <a:alpha val="43137"/>
                    </a:srgbClr>
                  </a:outerShdw>
                </a:effectLst>
              </a:rPr>
              <a:t>Alan Tanımı</a:t>
            </a:r>
          </a:p>
          <a:p>
            <a:endParaRPr lang="tr-TR" sz="1600" dirty="0">
              <a:solidFill>
                <a:schemeClr val="accent5">
                  <a:lumMod val="50000"/>
                </a:schemeClr>
              </a:solidFill>
              <a:effectLst>
                <a:outerShdw blurRad="38100" dist="38100" dir="2700000" algn="tl">
                  <a:srgbClr val="000000">
                    <a:alpha val="43137"/>
                  </a:srgbClr>
                </a:outerShdw>
              </a:effectLst>
            </a:endParaRPr>
          </a:p>
          <a:p>
            <a:r>
              <a:rPr lang="tr-TR" sz="1600" dirty="0"/>
              <a:t>Gıda teknolojisi alanı, modern teknolojileri uygulayarak tarım ve hayvancılığa dayalı ham maddeleri işleyen; duyusal, fiziksel, kimyasal, mikrobiyolojik yönden gıda kontrol hizmetlerini gerçekleştirerek tüketime uygun gıda maddeleri üreten ve insan beslenmesine sunan bir teknoloji dalıdır.</a:t>
            </a:r>
            <a:r>
              <a:rPr lang="tr-TR" sz="1600" dirty="0" smtClean="0">
                <a:effectLst>
                  <a:outerShdw blurRad="38100" dist="38100" dir="2700000" algn="tl">
                    <a:srgbClr val="000000">
                      <a:alpha val="43137"/>
                    </a:srgbClr>
                  </a:outerShdw>
                </a:effectLst>
              </a:rPr>
              <a:t>.</a:t>
            </a:r>
            <a:r>
              <a:rPr lang="tr-TR" sz="1600" dirty="0">
                <a:effectLst>
                  <a:outerShdw blurRad="38100" dist="38100" dir="2700000" algn="tl">
                    <a:srgbClr val="000000">
                      <a:alpha val="43137"/>
                    </a:srgbClr>
                  </a:outerShdw>
                </a:effectLst>
              </a:rPr>
              <a:t> </a:t>
            </a:r>
            <a:endParaRPr lang="tr-TR" sz="1600" dirty="0" smtClean="0">
              <a:effectLst>
                <a:outerShdw blurRad="38100" dist="38100" dir="2700000" algn="tl">
                  <a:srgbClr val="000000">
                    <a:alpha val="43137"/>
                  </a:srgbClr>
                </a:outerShdw>
              </a:effectLst>
            </a:endParaRPr>
          </a:p>
        </p:txBody>
      </p:sp>
      <p:grpSp>
        <p:nvGrpSpPr>
          <p:cNvPr id="11" name="Grup 10"/>
          <p:cNvGrpSpPr/>
          <p:nvPr/>
        </p:nvGrpSpPr>
        <p:grpSpPr>
          <a:xfrm>
            <a:off x="410692" y="301768"/>
            <a:ext cx="4244530" cy="678960"/>
            <a:chOff x="303180" y="3158444"/>
            <a:chExt cx="4244530" cy="678960"/>
          </a:xfrm>
          <a:scene3d>
            <a:camera prst="orthographicFront"/>
            <a:lightRig rig="threePt" dir="t">
              <a:rot lat="0" lon="0" rev="7500000"/>
            </a:lightRig>
          </a:scene3d>
        </p:grpSpPr>
        <p:sp>
          <p:nvSpPr>
            <p:cNvPr id="12" name="Yuvarlatılmış Dikdörtgen 11"/>
            <p:cNvSpPr/>
            <p:nvPr/>
          </p:nvSpPr>
          <p:spPr>
            <a:xfrm>
              <a:off x="303180" y="3158444"/>
              <a:ext cx="4244530" cy="67896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1283140"/>
                <a:satOff val="51764"/>
                <a:lumOff val="-10851"/>
                <a:alphaOff val="0"/>
              </a:schemeClr>
            </a:fillRef>
            <a:effectRef idx="2">
              <a:schemeClr val="accent4">
                <a:hueOff val="-1283140"/>
                <a:satOff val="51764"/>
                <a:lumOff val="-10851"/>
                <a:alphaOff val="0"/>
              </a:schemeClr>
            </a:effectRef>
            <a:fontRef idx="minor">
              <a:schemeClr val="lt1"/>
            </a:fontRef>
          </p:style>
        </p:sp>
        <p:sp>
          <p:nvSpPr>
            <p:cNvPr id="13" name="Yuvarlatılmış Dikdörtgen 4"/>
            <p:cNvSpPr txBox="1"/>
            <p:nvPr/>
          </p:nvSpPr>
          <p:spPr>
            <a:xfrm>
              <a:off x="336324" y="3191588"/>
              <a:ext cx="417824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433" tIns="0" rIns="160433" bIns="0" numCol="1" spcCol="1270" anchor="ctr" anchorCtr="0">
              <a:noAutofit/>
            </a:bodyPr>
            <a:lstStyle/>
            <a:p>
              <a:pPr lvl="0" algn="l" defTabSz="1022350">
                <a:lnSpc>
                  <a:spcPct val="90000"/>
                </a:lnSpc>
                <a:spcBef>
                  <a:spcPct val="0"/>
                </a:spcBef>
                <a:spcAft>
                  <a:spcPct val="35000"/>
                </a:spcAft>
              </a:pP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 Gıda  </a:t>
              </a:r>
              <a:r>
                <a:rPr lang="tr-TR" sz="2300" b="1" kern="1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Teknolojisi Alanı</a:t>
              </a:r>
              <a:endParaRPr lang="tr-TR" sz="2300" kern="1200" dirty="0"/>
            </a:p>
          </p:txBody>
        </p:sp>
      </p:grpSp>
    </p:spTree>
    <p:extLst>
      <p:ext uri="{BB962C8B-B14F-4D97-AF65-F5344CB8AC3E}">
        <p14:creationId xmlns:p14="http://schemas.microsoft.com/office/powerpoint/2010/main" val="2553405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167</TotalTime>
  <Words>50</Words>
  <Application>Microsoft Office PowerPoint</Application>
  <PresentationFormat>Ekran Gösterisi (4:3)</PresentationFormat>
  <Paragraphs>186</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Book Antiqua</vt:lpstr>
      <vt:lpstr>Wingdings</vt:lpstr>
      <vt:lpstr>Cilt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SERİNHİSAR HAKKI GÖKÇETİN M.T.A.L</dc:title>
  <dc:creator>VENTO-01</dc:creator>
  <cp:lastModifiedBy>ASUS</cp:lastModifiedBy>
  <cp:revision>18</cp:revision>
  <dcterms:created xsi:type="dcterms:W3CDTF">2022-03-30T12:47:49Z</dcterms:created>
  <dcterms:modified xsi:type="dcterms:W3CDTF">2022-04-03T23:15:48Z</dcterms:modified>
</cp:coreProperties>
</file>